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1"/>
  </p:sldMasterIdLst>
  <p:notesMasterIdLst>
    <p:notesMasterId r:id="rId15"/>
  </p:notesMasterIdLst>
  <p:sldIdLst>
    <p:sldId id="256" r:id="rId2"/>
    <p:sldId id="257" r:id="rId3"/>
    <p:sldId id="258" r:id="rId4"/>
    <p:sldId id="259" r:id="rId5"/>
    <p:sldId id="260" r:id="rId6"/>
    <p:sldId id="265" r:id="rId7"/>
    <p:sldId id="267" r:id="rId8"/>
    <p:sldId id="266" r:id="rId9"/>
    <p:sldId id="261" r:id="rId10"/>
    <p:sldId id="262" r:id="rId11"/>
    <p:sldId id="263" r:id="rId12"/>
    <p:sldId id="264" r:id="rId13"/>
    <p:sldId id="268" r:id="rId14"/>
  </p:sldIdLst>
  <p:sldSz cx="9144000" cy="5143500" type="screen16x9"/>
  <p:notesSz cx="6858000" cy="9144000"/>
  <p:embeddedFontLst>
    <p:embeddedFont>
      <p:font typeface="Inconsolata" panose="020B0604020202020204" charset="0"/>
      <p:regular r:id="rId16"/>
    </p:embeddedFont>
    <p:embeddedFont>
      <p:font typeface="Special Elite" panose="020B0604020202020204" charset="0"/>
      <p:regular r:id="rId17"/>
    </p:embeddedFont>
    <p:embeddedFont>
      <p:font typeface="Pangolin"/>
      <p:regular r:id="rId18"/>
    </p:embeddedFont>
    <p:embeddedFont>
      <p:font typeface="Spectral"/>
      <p:regular r:id="rId19"/>
      <p:bold r:id="rId20"/>
      <p:italic r:id="rId21"/>
      <p:boldItalic r:id="rId22"/>
    </p:embeddedFont>
    <p:embeddedFont>
      <p:font typeface="EB Garamond"/>
      <p:regular r:id="rId23"/>
      <p:bold r:id="rId24"/>
      <p:italic r:id="rId25"/>
      <p:boldItalic r:id="rId26"/>
    </p:embeddedFont>
    <p:embeddedFont>
      <p:font typeface="Comic Sans MS" panose="030F0702030302020204" pitchFamily="66" charset="0"/>
      <p:regular r:id="rId27"/>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664" autoAdjust="0"/>
  </p:normalViewPr>
  <p:slideViewPr>
    <p:cSldViewPr snapToGrid="0">
      <p:cViewPr varScale="1">
        <p:scale>
          <a:sx n="139" d="100"/>
          <a:sy n="139" d="100"/>
        </p:scale>
        <p:origin x="80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26412461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witter.com/ocpsnews/status/968924154190843904?lang=e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ocps.net/UserFiles/Servers/Server_54619/File/Frequently%20Updated%20Documents/Code%20of%20Conduct.pdf"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witter.com/ocpsnews/status/968924154190843904?lang=e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ocps.net/UserFiles/Servers/Server_54619/File/Frequently%20Updated%20Documents/Code%20of%20Conduct.pd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 name="Shape 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20432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40830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581943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96518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4106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1514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972752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06000"/>
              </a:lnSpc>
              <a:spcBef>
                <a:spcPts val="0"/>
              </a:spcBef>
              <a:spcAft>
                <a:spcPts val="0"/>
              </a:spcAft>
              <a:buClr>
                <a:schemeClr val="dk1"/>
              </a:buClr>
              <a:buSzPts val="1100"/>
              <a:buFont typeface="Arial"/>
              <a:buNone/>
            </a:pPr>
            <a:r>
              <a:rPr lang="en" sz="1800" dirty="0">
                <a:solidFill>
                  <a:srgbClr val="7BA823"/>
                </a:solidFill>
                <a:latin typeface="Spectral"/>
                <a:ea typeface="Spectral"/>
                <a:cs typeface="Spectral"/>
                <a:sym typeface="Spectral"/>
              </a:rPr>
              <a:t>The school board believes that all students and employees are entitled to a safe, equitable, and harassment-free school experience. Substantiated allegations of bullying, harassment, or discrimination will not be tolerated and shall be just cause for disciplinary action. Any students who alleges bullying or harassment by another student may use the school’s students grievance procedure or may complain directly to the principal or designee.</a:t>
            </a:r>
            <a:endParaRPr sz="1800" dirty="0">
              <a:solidFill>
                <a:srgbClr val="7BA823"/>
              </a:solidFill>
              <a:latin typeface="Spectral"/>
              <a:ea typeface="Spectral"/>
              <a:cs typeface="Spectral"/>
              <a:sym typeface="Spectral"/>
            </a:endParaRPr>
          </a:p>
          <a:p>
            <a:pPr marL="0" lvl="0" indent="0" rtl="0">
              <a:lnSpc>
                <a:spcPct val="106000"/>
              </a:lnSpc>
              <a:spcBef>
                <a:spcPts val="0"/>
              </a:spcBef>
              <a:spcAft>
                <a:spcPts val="0"/>
              </a:spcAft>
              <a:buClr>
                <a:schemeClr val="dk1"/>
              </a:buClr>
              <a:buSzPts val="1100"/>
              <a:buFont typeface="Arial"/>
              <a:buNone/>
            </a:pPr>
            <a:endParaRPr sz="1800" dirty="0">
              <a:solidFill>
                <a:srgbClr val="7BA823"/>
              </a:solidFill>
              <a:latin typeface="Spectral"/>
              <a:ea typeface="Spectral"/>
              <a:cs typeface="Spectral"/>
              <a:sym typeface="Spectral"/>
            </a:endParaRPr>
          </a:p>
          <a:p>
            <a:pPr marL="0" lvl="0" indent="0" rtl="0">
              <a:lnSpc>
                <a:spcPct val="106000"/>
              </a:lnSpc>
              <a:spcBef>
                <a:spcPts val="0"/>
              </a:spcBef>
              <a:spcAft>
                <a:spcPts val="0"/>
              </a:spcAft>
              <a:buClr>
                <a:schemeClr val="dk1"/>
              </a:buClr>
              <a:buSzPts val="1100"/>
              <a:buFont typeface="Arial"/>
              <a:buNone/>
            </a:pPr>
            <a:r>
              <a:rPr lang="en" sz="1800" u="sng" dirty="0">
                <a:solidFill>
                  <a:schemeClr val="hlink"/>
                </a:solidFill>
                <a:latin typeface="Spectral"/>
                <a:ea typeface="Spectral"/>
                <a:cs typeface="Spectral"/>
                <a:sym typeface="Spectral"/>
                <a:hlinkClick r:id="rId3"/>
              </a:rPr>
              <a:t>https://twitter.com/ocpsnews/status/968924154190843904?lang=en</a:t>
            </a:r>
            <a:endParaRPr sz="1800" dirty="0">
              <a:solidFill>
                <a:srgbClr val="7BA823"/>
              </a:solidFill>
              <a:latin typeface="Spectral"/>
              <a:ea typeface="Spectral"/>
              <a:cs typeface="Spectral"/>
              <a:sym typeface="Spectral"/>
            </a:endParaRPr>
          </a:p>
          <a:p>
            <a:pPr marL="0" lvl="0" indent="0" rtl="0">
              <a:lnSpc>
                <a:spcPct val="106000"/>
              </a:lnSpc>
              <a:spcBef>
                <a:spcPts val="0"/>
              </a:spcBef>
              <a:spcAft>
                <a:spcPts val="0"/>
              </a:spcAft>
              <a:buClr>
                <a:schemeClr val="dk1"/>
              </a:buClr>
              <a:buSzPts val="1100"/>
              <a:buFont typeface="Arial"/>
              <a:buNone/>
            </a:pPr>
            <a:r>
              <a:rPr lang="en" sz="1800" dirty="0">
                <a:solidFill>
                  <a:srgbClr val="7BA823"/>
                </a:solidFill>
                <a:latin typeface="Spectral"/>
                <a:ea typeface="Spectral"/>
                <a:cs typeface="Spectral"/>
                <a:sym typeface="Spectral"/>
              </a:rPr>
              <a:t>(The link to the “See Something, Say Something” from OCPS News</a:t>
            </a:r>
            <a:endParaRPr sz="1800" dirty="0">
              <a:solidFill>
                <a:srgbClr val="7BA823"/>
              </a:solidFill>
              <a:latin typeface="Spectral"/>
              <a:ea typeface="Spectral"/>
              <a:cs typeface="Spectral"/>
              <a:sym typeface="Spectral"/>
            </a:endParaRPr>
          </a:p>
          <a:p>
            <a:pPr marL="0" lvl="0" indent="0">
              <a:spcBef>
                <a:spcPts val="0"/>
              </a:spcBef>
              <a:spcAft>
                <a:spcPts val="0"/>
              </a:spcAft>
              <a:buNone/>
            </a:pPr>
            <a:r>
              <a:rPr lang="en" dirty="0">
                <a:solidFill>
                  <a:srgbClr val="38761D"/>
                </a:solidFill>
              </a:rPr>
              <a:t>OCPS Code Of Conduct:</a:t>
            </a:r>
            <a:r>
              <a:rPr lang="en" dirty="0"/>
              <a:t> </a:t>
            </a:r>
            <a:endParaRPr dirty="0"/>
          </a:p>
          <a:p>
            <a:pPr marL="0" lvl="0" indent="0">
              <a:spcBef>
                <a:spcPts val="0"/>
              </a:spcBef>
              <a:spcAft>
                <a:spcPts val="0"/>
              </a:spcAft>
              <a:buNone/>
            </a:pPr>
            <a:r>
              <a:rPr lang="en" u="sng" dirty="0">
                <a:solidFill>
                  <a:schemeClr val="hlink"/>
                </a:solidFill>
                <a:hlinkClick r:id="rId4"/>
              </a:rPr>
              <a:t>https://www.ocps.net/UserFiles/Servers/Server_54619/File/Frequently%20Updated%20Documents/Code%20of%20Conduct.pdf</a:t>
            </a:r>
            <a:endParaRPr dirty="0"/>
          </a:p>
          <a:p>
            <a:pPr marL="0" lvl="0" indent="0">
              <a:spcBef>
                <a:spcPts val="0"/>
              </a:spcBef>
              <a:spcAft>
                <a:spcPts val="0"/>
              </a:spcAft>
              <a:buNone/>
            </a:pPr>
            <a:endParaRPr dirty="0"/>
          </a:p>
        </p:txBody>
      </p:sp>
    </p:spTree>
    <p:extLst>
      <p:ext uri="{BB962C8B-B14F-4D97-AF65-F5344CB8AC3E}">
        <p14:creationId xmlns:p14="http://schemas.microsoft.com/office/powerpoint/2010/main" val="2314353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06000"/>
              </a:lnSpc>
              <a:spcBef>
                <a:spcPts val="0"/>
              </a:spcBef>
              <a:spcAft>
                <a:spcPts val="0"/>
              </a:spcAft>
              <a:buClr>
                <a:schemeClr val="dk1"/>
              </a:buClr>
              <a:buSzPts val="1100"/>
              <a:buFont typeface="Arial"/>
              <a:buNone/>
            </a:pPr>
            <a:r>
              <a:rPr lang="en" sz="1800" dirty="0">
                <a:solidFill>
                  <a:srgbClr val="7BA823"/>
                </a:solidFill>
                <a:latin typeface="Spectral"/>
                <a:ea typeface="Spectral"/>
                <a:cs typeface="Spectral"/>
                <a:sym typeface="Spectral"/>
              </a:rPr>
              <a:t>The school board believes that all students and employees are entitled to a safe, equitable, and harassment-free school experience. Substantiated allegations of bullying, harassment, or discrimination will not be tolerated and shall be just cause for disciplinary action. Any students who alleges bullying or harassment by another student may use the school’s students grievance procedure or may complain directly to the principal or designee.</a:t>
            </a:r>
            <a:endParaRPr sz="1800" dirty="0">
              <a:solidFill>
                <a:srgbClr val="7BA823"/>
              </a:solidFill>
              <a:latin typeface="Spectral"/>
              <a:ea typeface="Spectral"/>
              <a:cs typeface="Spectral"/>
              <a:sym typeface="Spectral"/>
            </a:endParaRPr>
          </a:p>
          <a:p>
            <a:pPr marL="0" lvl="0" indent="0" rtl="0">
              <a:lnSpc>
                <a:spcPct val="106000"/>
              </a:lnSpc>
              <a:spcBef>
                <a:spcPts val="0"/>
              </a:spcBef>
              <a:spcAft>
                <a:spcPts val="0"/>
              </a:spcAft>
              <a:buClr>
                <a:schemeClr val="dk1"/>
              </a:buClr>
              <a:buSzPts val="1100"/>
              <a:buFont typeface="Arial"/>
              <a:buNone/>
            </a:pPr>
            <a:endParaRPr sz="1800" dirty="0">
              <a:solidFill>
                <a:srgbClr val="7BA823"/>
              </a:solidFill>
              <a:latin typeface="Spectral"/>
              <a:ea typeface="Spectral"/>
              <a:cs typeface="Spectral"/>
              <a:sym typeface="Spectral"/>
            </a:endParaRPr>
          </a:p>
          <a:p>
            <a:pPr marL="0" lvl="0" indent="0" rtl="0">
              <a:lnSpc>
                <a:spcPct val="106000"/>
              </a:lnSpc>
              <a:spcBef>
                <a:spcPts val="0"/>
              </a:spcBef>
              <a:spcAft>
                <a:spcPts val="0"/>
              </a:spcAft>
              <a:buClr>
                <a:schemeClr val="dk1"/>
              </a:buClr>
              <a:buSzPts val="1100"/>
              <a:buFont typeface="Arial"/>
              <a:buNone/>
            </a:pPr>
            <a:r>
              <a:rPr lang="en" sz="1800" u="sng" dirty="0">
                <a:solidFill>
                  <a:schemeClr val="hlink"/>
                </a:solidFill>
                <a:latin typeface="Spectral"/>
                <a:ea typeface="Spectral"/>
                <a:cs typeface="Spectral"/>
                <a:sym typeface="Spectral"/>
                <a:hlinkClick r:id="rId3"/>
              </a:rPr>
              <a:t>https://twitter.com/ocpsnews/status/968924154190843904?lang=en</a:t>
            </a:r>
            <a:endParaRPr sz="1800" dirty="0">
              <a:solidFill>
                <a:srgbClr val="7BA823"/>
              </a:solidFill>
              <a:latin typeface="Spectral"/>
              <a:ea typeface="Spectral"/>
              <a:cs typeface="Spectral"/>
              <a:sym typeface="Spectral"/>
            </a:endParaRPr>
          </a:p>
          <a:p>
            <a:pPr marL="0" lvl="0" indent="0" rtl="0">
              <a:lnSpc>
                <a:spcPct val="106000"/>
              </a:lnSpc>
              <a:spcBef>
                <a:spcPts val="0"/>
              </a:spcBef>
              <a:spcAft>
                <a:spcPts val="0"/>
              </a:spcAft>
              <a:buClr>
                <a:schemeClr val="dk1"/>
              </a:buClr>
              <a:buSzPts val="1100"/>
              <a:buFont typeface="Arial"/>
              <a:buNone/>
            </a:pPr>
            <a:r>
              <a:rPr lang="en" sz="1800" dirty="0">
                <a:solidFill>
                  <a:srgbClr val="7BA823"/>
                </a:solidFill>
                <a:latin typeface="Spectral"/>
                <a:ea typeface="Spectral"/>
                <a:cs typeface="Spectral"/>
                <a:sym typeface="Spectral"/>
              </a:rPr>
              <a:t>(The link to the “See Something, Say Something” from OCPS News</a:t>
            </a:r>
            <a:endParaRPr sz="1800" dirty="0">
              <a:solidFill>
                <a:srgbClr val="7BA823"/>
              </a:solidFill>
              <a:latin typeface="Spectral"/>
              <a:ea typeface="Spectral"/>
              <a:cs typeface="Spectral"/>
              <a:sym typeface="Spectral"/>
            </a:endParaRPr>
          </a:p>
          <a:p>
            <a:pPr marL="0" lvl="0" indent="0">
              <a:spcBef>
                <a:spcPts val="0"/>
              </a:spcBef>
              <a:spcAft>
                <a:spcPts val="0"/>
              </a:spcAft>
              <a:buNone/>
            </a:pPr>
            <a:r>
              <a:rPr lang="en" dirty="0">
                <a:solidFill>
                  <a:srgbClr val="38761D"/>
                </a:solidFill>
              </a:rPr>
              <a:t>OCPS Code Of Conduct:</a:t>
            </a:r>
            <a:r>
              <a:rPr lang="en" dirty="0"/>
              <a:t> </a:t>
            </a:r>
            <a:endParaRPr dirty="0"/>
          </a:p>
          <a:p>
            <a:pPr marL="0" lvl="0" indent="0">
              <a:spcBef>
                <a:spcPts val="0"/>
              </a:spcBef>
              <a:spcAft>
                <a:spcPts val="0"/>
              </a:spcAft>
              <a:buNone/>
            </a:pPr>
            <a:r>
              <a:rPr lang="en" u="sng" dirty="0">
                <a:solidFill>
                  <a:schemeClr val="hlink"/>
                </a:solidFill>
                <a:hlinkClick r:id="rId4"/>
              </a:rPr>
              <a:t>https://</a:t>
            </a:r>
            <a:r>
              <a:rPr lang="en" u="sng" dirty="0" smtClean="0">
                <a:solidFill>
                  <a:schemeClr val="hlink"/>
                </a:solidFill>
                <a:hlinkClick r:id="rId4"/>
              </a:rPr>
              <a:t>www.ocps.net/UserFiles/Servers/Server_54619/File/Frequently%20Updated%20Documents/Code%20of%20Conduct.pdf</a:t>
            </a:r>
            <a:endParaRPr lang="en" u="sng" dirty="0" smtClean="0">
              <a:solidFill>
                <a:schemeClr val="hlink"/>
              </a:solidFill>
            </a:endParaRPr>
          </a:p>
          <a:p>
            <a:pPr marL="0" lvl="0" indent="0">
              <a:spcBef>
                <a:spcPts val="0"/>
              </a:spcBef>
              <a:spcAft>
                <a:spcPts val="0"/>
              </a:spcAft>
              <a:buNone/>
            </a:pPr>
            <a:endParaRPr lang="en" u="sng" dirty="0" smtClean="0">
              <a:solidFill>
                <a:schemeClr val="hlink"/>
              </a:solidFill>
            </a:endParaRPr>
          </a:p>
          <a:p>
            <a:pPr marL="0" lvl="0" indent="0">
              <a:spcBef>
                <a:spcPts val="0"/>
              </a:spcBef>
              <a:spcAft>
                <a:spcPts val="0"/>
              </a:spcAft>
              <a:buNone/>
            </a:pPr>
            <a:r>
              <a:rPr lang="en" u="none" dirty="0" smtClean="0">
                <a:solidFill>
                  <a:schemeClr val="hlink"/>
                </a:solidFill>
              </a:rPr>
              <a:t>Websites:</a:t>
            </a:r>
            <a:r>
              <a:rPr lang="en" u="none" baseline="0" dirty="0" smtClean="0">
                <a:solidFill>
                  <a:schemeClr val="hlink"/>
                </a:solidFill>
              </a:rPr>
              <a:t> The Pew Research Center: </a:t>
            </a:r>
            <a:r>
              <a:rPr lang="en-US" u="none" baseline="0" dirty="0" smtClean="0">
                <a:solidFill>
                  <a:schemeClr val="hlink"/>
                </a:solidFill>
              </a:rPr>
              <a:t>http://www.pewresearch.org/about/</a:t>
            </a:r>
          </a:p>
          <a:p>
            <a:pPr marL="0" lvl="0" indent="0">
              <a:spcBef>
                <a:spcPts val="0"/>
              </a:spcBef>
              <a:spcAft>
                <a:spcPts val="0"/>
              </a:spcAft>
              <a:buNone/>
            </a:pPr>
            <a:endParaRPr lang="en-US" u="none" baseline="0" dirty="0" smtClean="0">
              <a:solidFill>
                <a:schemeClr val="hlink"/>
              </a:solidFill>
            </a:endParaRPr>
          </a:p>
          <a:p>
            <a:pPr marL="0" lvl="0" indent="0">
              <a:spcBef>
                <a:spcPts val="0"/>
              </a:spcBef>
              <a:spcAft>
                <a:spcPts val="0"/>
              </a:spcAft>
              <a:buNone/>
            </a:pPr>
            <a:r>
              <a:rPr lang="en-US" u="none" baseline="0" dirty="0" smtClean="0">
                <a:solidFill>
                  <a:schemeClr val="hlink"/>
                </a:solidFill>
              </a:rPr>
              <a:t>The Journal article Cyberbullying Beyond 2018: https://uisjournal.com/features/2018/04/14/cyberbullying-beyond-2018/</a:t>
            </a:r>
          </a:p>
          <a:p>
            <a:pPr marL="0" lvl="0" indent="0">
              <a:spcBef>
                <a:spcPts val="0"/>
              </a:spcBef>
              <a:spcAft>
                <a:spcPts val="0"/>
              </a:spcAft>
              <a:buNone/>
            </a:pPr>
            <a:endParaRPr u="none" dirty="0"/>
          </a:p>
          <a:p>
            <a:pPr marL="0" lvl="0" indent="0">
              <a:spcBef>
                <a:spcPts val="0"/>
              </a:spcBef>
              <a:spcAft>
                <a:spcPts val="0"/>
              </a:spcAft>
              <a:buNone/>
            </a:pPr>
            <a:endParaRPr dirty="0"/>
          </a:p>
        </p:txBody>
      </p:sp>
    </p:spTree>
    <p:extLst>
      <p:ext uri="{BB962C8B-B14F-4D97-AF65-F5344CB8AC3E}">
        <p14:creationId xmlns:p14="http://schemas.microsoft.com/office/powerpoint/2010/main" val="2383139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Website</a:t>
            </a:r>
            <a:r>
              <a:rPr lang="en-US" baseline="0" dirty="0" smtClean="0"/>
              <a:t> for this data: https://cyberbullying.org/summary-of-our-cyberbullying-research</a:t>
            </a:r>
            <a:endParaRPr dirty="0"/>
          </a:p>
        </p:txBody>
      </p:sp>
    </p:spTree>
    <p:extLst>
      <p:ext uri="{BB962C8B-B14F-4D97-AF65-F5344CB8AC3E}">
        <p14:creationId xmlns:p14="http://schemas.microsoft.com/office/powerpoint/2010/main" val="2269814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Federal</a:t>
            </a:r>
            <a:r>
              <a:rPr lang="en-US" baseline="0" dirty="0" smtClean="0"/>
              <a:t> Laws about Bullying: StopBullying.gov section site: https://www.stopbullying.gov/laws/federal/index.html</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Link to statute: http://www.leg.state.fl.us/statutes/index.cfm?App_mode=Display_Statute&amp;URL=1000-1099/1006/Sections/1006.147.html</a:t>
            </a:r>
          </a:p>
          <a:p>
            <a:pPr marL="0" lvl="0" indent="0">
              <a:spcBef>
                <a:spcPts val="0"/>
              </a:spcBef>
              <a:spcAft>
                <a:spcPts val="0"/>
              </a:spcAft>
              <a:buNone/>
            </a:pPr>
            <a:endParaRPr dirty="0"/>
          </a:p>
        </p:txBody>
      </p:sp>
    </p:spTree>
    <p:extLst>
      <p:ext uri="{BB962C8B-B14F-4D97-AF65-F5344CB8AC3E}">
        <p14:creationId xmlns:p14="http://schemas.microsoft.com/office/powerpoint/2010/main" val="677508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Thanks to Ms. J. Stewart for encouraging the edit of this video!</a:t>
            </a:r>
            <a:endParaRPr/>
          </a:p>
        </p:txBody>
      </p:sp>
    </p:spTree>
    <p:extLst>
      <p:ext uri="{BB962C8B-B14F-4D97-AF65-F5344CB8AC3E}">
        <p14:creationId xmlns:p14="http://schemas.microsoft.com/office/powerpoint/2010/main" val="31503979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2745450" y="1197750"/>
            <a:ext cx="3434100" cy="2748000"/>
          </a:xfrm>
          <a:prstGeom prst="rect">
            <a:avLst/>
          </a:prstGeom>
        </p:spPr>
        <p:txBody>
          <a:bodyPr spcFirstLastPara="1" wrap="square" lIns="91425" tIns="91425" rIns="91425" bIns="91425" anchor="ctr" anchorCtr="0"/>
          <a:lstStyle>
            <a:lvl1pPr lvl="0"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1pPr>
            <a:lvl2pPr lvl="1"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2pPr>
            <a:lvl3pPr lvl="2"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3pPr>
            <a:lvl4pPr lvl="3"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4pPr>
            <a:lvl5pPr lvl="4"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5pPr>
            <a:lvl6pPr lvl="5"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6pPr>
            <a:lvl7pPr lvl="6"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7pPr>
            <a:lvl8pPr lvl="7"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8pPr>
            <a:lvl9pPr lvl="8"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olaroid" type="blank">
  <p:cSld name="BLANK">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Shape 43"/>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ostit">
  <p:cSld name="BLANK_1">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Shape 45"/>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big postit">
  <p:cSld name="BLANK_1_2">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Shape 47"/>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BLANK_1_2_1">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background">
  <p:cSld name="BLANK_1_1">
    <p:bg>
      <p:bgPr>
        <a:noFill/>
        <a:effectLst/>
      </p:bgPr>
    </p:bg>
    <p:spTree>
      <p:nvGrpSpPr>
        <p:cNvPr id="1" name="Shape 50"/>
        <p:cNvGrpSpPr/>
        <p:nvPr/>
      </p:nvGrpSpPr>
      <p:grpSpPr>
        <a:xfrm>
          <a:off x="0" y="0"/>
          <a:ext cx="0" cy="0"/>
          <a:chOff x="0" y="0"/>
          <a:chExt cx="0" cy="0"/>
        </a:xfrm>
      </p:grpSpPr>
      <p:pic>
        <p:nvPicPr>
          <p:cNvPr id="51" name="Shape 51" descr="notepad4.png"/>
          <p:cNvPicPr preferRelativeResize="0"/>
          <p:nvPr/>
        </p:nvPicPr>
        <p:blipFill>
          <a:blip r:embed="rId2">
            <a:alphaModFix/>
          </a:blip>
          <a:stretch>
            <a:fillRect/>
          </a:stretch>
        </p:blipFill>
        <p:spPr>
          <a:xfrm>
            <a:off x="0" y="0"/>
            <a:ext cx="9144000" cy="5143516"/>
          </a:xfrm>
          <a:prstGeom prst="rect">
            <a:avLst/>
          </a:prstGeom>
          <a:noFill/>
          <a:ln>
            <a:noFill/>
          </a:ln>
        </p:spPr>
      </p:pic>
      <p:sp>
        <p:nvSpPr>
          <p:cNvPr id="52" name="Shape 52"/>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2703525" y="1735750"/>
            <a:ext cx="3486300" cy="1159800"/>
          </a:xfrm>
          <a:prstGeom prst="rect">
            <a:avLst/>
          </a:prstGeom>
        </p:spPr>
        <p:txBody>
          <a:bodyPr spcFirstLastPara="1" wrap="square" lIns="91425" tIns="91425" rIns="91425" bIns="91425" anchor="b" anchorCtr="0"/>
          <a:lstStyle>
            <a:lvl1pPr lvl="0"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1pPr>
            <a:lvl2pPr lvl="1"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2pPr>
            <a:lvl3pPr lvl="2"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3pPr>
            <a:lvl4pPr lvl="3"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4pPr>
            <a:lvl5pPr lvl="4"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5pPr>
            <a:lvl6pPr lvl="5"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6pPr>
            <a:lvl7pPr lvl="6"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7pPr>
            <a:lvl8pPr lvl="7"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8pPr>
            <a:lvl9pPr lvl="8"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9pPr>
          </a:lstStyle>
          <a:p>
            <a:endParaRPr/>
          </a:p>
        </p:txBody>
      </p:sp>
      <p:sp>
        <p:nvSpPr>
          <p:cNvPr id="13" name="Shape 13"/>
          <p:cNvSpPr txBox="1">
            <a:spLocks noGrp="1"/>
          </p:cNvSpPr>
          <p:nvPr>
            <p:ph type="subTitle" idx="1"/>
          </p:nvPr>
        </p:nvSpPr>
        <p:spPr>
          <a:xfrm>
            <a:off x="2703525" y="2763852"/>
            <a:ext cx="3486300" cy="784800"/>
          </a:xfrm>
          <a:prstGeom prst="rect">
            <a:avLst/>
          </a:prstGeom>
        </p:spPr>
        <p:txBody>
          <a:bodyPr spcFirstLastPara="1" wrap="square" lIns="91425" tIns="91425" rIns="91425" bIns="91425" anchor="t" anchorCtr="0"/>
          <a:lstStyle>
            <a:lvl1pPr lvl="0" algn="ctr" rtl="0">
              <a:spcBef>
                <a:spcPts val="0"/>
              </a:spcBef>
              <a:spcAft>
                <a:spcPts val="0"/>
              </a:spcAft>
              <a:buClr>
                <a:srgbClr val="434343"/>
              </a:buClr>
              <a:buSzPts val="1400"/>
              <a:buFont typeface="Inconsolata"/>
              <a:buNone/>
              <a:defRPr>
                <a:solidFill>
                  <a:srgbClr val="434343"/>
                </a:solidFill>
                <a:latin typeface="Inconsolata"/>
                <a:ea typeface="Inconsolata"/>
                <a:cs typeface="Inconsolata"/>
                <a:sym typeface="Inconsolata"/>
              </a:defRPr>
            </a:lvl1pPr>
            <a:lvl2pPr lvl="1"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2pPr>
            <a:lvl3pPr lvl="2"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3pPr>
            <a:lvl4pPr lvl="3"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4pPr>
            <a:lvl5pPr lvl="4"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5pPr>
            <a:lvl6pPr lvl="5"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6pPr>
            <a:lvl7pPr lvl="6"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7pPr>
            <a:lvl8pPr lvl="7"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8pPr>
            <a:lvl9pPr lvl="8"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962850" y="876850"/>
            <a:ext cx="4955700" cy="819900"/>
          </a:xfrm>
          <a:prstGeom prst="rect">
            <a:avLst/>
          </a:prstGeom>
        </p:spPr>
        <p:txBody>
          <a:bodyPr spcFirstLastPara="1" wrap="square" lIns="91425" tIns="91425" rIns="91425" bIns="91425" anchor="t" anchorCtr="0"/>
          <a:lstStyle>
            <a:lvl1pPr marL="457200" lvl="0" indent="-419100" rtl="0">
              <a:lnSpc>
                <a:spcPct val="130000"/>
              </a:lnSpc>
              <a:spcBef>
                <a:spcPts val="0"/>
              </a:spcBef>
              <a:spcAft>
                <a:spcPts val="0"/>
              </a:spcAft>
              <a:buSzPts val="3000"/>
              <a:buChar char="✗"/>
              <a:defRPr sz="3000" i="1"/>
            </a:lvl1pPr>
            <a:lvl2pPr marL="914400" lvl="1" indent="-419100" rtl="0">
              <a:lnSpc>
                <a:spcPct val="130000"/>
              </a:lnSpc>
              <a:spcBef>
                <a:spcPts val="0"/>
              </a:spcBef>
              <a:spcAft>
                <a:spcPts val="0"/>
              </a:spcAft>
              <a:buSzPts val="3000"/>
              <a:buChar char="✗"/>
              <a:defRPr sz="3000" i="1"/>
            </a:lvl2pPr>
            <a:lvl3pPr marL="1371600" lvl="2" indent="-419100" rtl="0">
              <a:lnSpc>
                <a:spcPct val="130000"/>
              </a:lnSpc>
              <a:spcBef>
                <a:spcPts val="0"/>
              </a:spcBef>
              <a:spcAft>
                <a:spcPts val="0"/>
              </a:spcAft>
              <a:buSzPts val="3000"/>
              <a:buChar char="✗"/>
              <a:defRPr sz="3000" i="1"/>
            </a:lvl3pPr>
            <a:lvl4pPr marL="1828800" lvl="3" indent="-419100" rtl="0">
              <a:lnSpc>
                <a:spcPct val="130000"/>
              </a:lnSpc>
              <a:spcBef>
                <a:spcPts val="0"/>
              </a:spcBef>
              <a:spcAft>
                <a:spcPts val="0"/>
              </a:spcAft>
              <a:buSzPts val="3000"/>
              <a:buChar char="✗"/>
              <a:defRPr sz="3000" i="1"/>
            </a:lvl4pPr>
            <a:lvl5pPr marL="2286000" lvl="4" indent="-419100" rtl="0">
              <a:lnSpc>
                <a:spcPct val="130000"/>
              </a:lnSpc>
              <a:spcBef>
                <a:spcPts val="0"/>
              </a:spcBef>
              <a:spcAft>
                <a:spcPts val="0"/>
              </a:spcAft>
              <a:buSzPts val="3000"/>
              <a:buChar char="✗"/>
              <a:defRPr sz="3000" i="1"/>
            </a:lvl5pPr>
            <a:lvl6pPr marL="2743200" lvl="5" indent="-419100" rtl="0">
              <a:lnSpc>
                <a:spcPct val="130000"/>
              </a:lnSpc>
              <a:spcBef>
                <a:spcPts val="0"/>
              </a:spcBef>
              <a:spcAft>
                <a:spcPts val="0"/>
              </a:spcAft>
              <a:buSzPts val="3000"/>
              <a:buChar char="✗"/>
              <a:defRPr sz="3000" i="1"/>
            </a:lvl6pPr>
            <a:lvl7pPr marL="3200400" lvl="6" indent="-419100" rtl="0">
              <a:lnSpc>
                <a:spcPct val="130000"/>
              </a:lnSpc>
              <a:spcBef>
                <a:spcPts val="0"/>
              </a:spcBef>
              <a:spcAft>
                <a:spcPts val="0"/>
              </a:spcAft>
              <a:buSzPts val="3000"/>
              <a:buChar char="✗"/>
              <a:defRPr sz="3000" i="1"/>
            </a:lvl7pPr>
            <a:lvl8pPr marL="3657600" lvl="7" indent="-419100" rtl="0">
              <a:lnSpc>
                <a:spcPct val="130000"/>
              </a:lnSpc>
              <a:spcBef>
                <a:spcPts val="0"/>
              </a:spcBef>
              <a:spcAft>
                <a:spcPts val="0"/>
              </a:spcAft>
              <a:buSzPts val="3000"/>
              <a:buChar char="✗"/>
              <a:defRPr sz="3000" i="1"/>
            </a:lvl8pPr>
            <a:lvl9pPr marL="4114800" lvl="8" indent="-419100">
              <a:lnSpc>
                <a:spcPct val="130000"/>
              </a:lnSpc>
              <a:spcBef>
                <a:spcPts val="0"/>
              </a:spcBef>
              <a:spcAft>
                <a:spcPts val="0"/>
              </a:spcAft>
              <a:buSzPts val="3000"/>
              <a:buChar char="✗"/>
              <a:defRPr sz="3000" i="1"/>
            </a:lvl9pPr>
          </a:lstStyle>
          <a:p>
            <a:endParaRPr/>
          </a:p>
        </p:txBody>
      </p:sp>
      <p:sp>
        <p:nvSpPr>
          <p:cNvPr id="16" name="Shape 16"/>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866375" y="358385"/>
            <a:ext cx="5626200" cy="857400"/>
          </a:xfrm>
          <a:prstGeom prst="rect">
            <a:avLst/>
          </a:prstGeom>
        </p:spPr>
        <p:txBody>
          <a:bodyPr spcFirstLastPara="1" wrap="square" lIns="91425" tIns="91425" rIns="91425" bIns="91425" anchor="b"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Shape 19"/>
          <p:cNvSpPr txBox="1">
            <a:spLocks noGrp="1"/>
          </p:cNvSpPr>
          <p:nvPr>
            <p:ph type="body" idx="1"/>
          </p:nvPr>
        </p:nvSpPr>
        <p:spPr>
          <a:xfrm>
            <a:off x="866375" y="1304543"/>
            <a:ext cx="5626200" cy="30630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0" name="Shape 20"/>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_AND_BODY_1">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66375" y="642310"/>
            <a:ext cx="3966600" cy="857400"/>
          </a:xfrm>
          <a:prstGeom prst="rect">
            <a:avLst/>
          </a:prstGeom>
        </p:spPr>
        <p:txBody>
          <a:bodyPr spcFirstLastPara="1" wrap="square" lIns="91425" tIns="91425" rIns="91425" bIns="91425" anchor="b" anchorCtr="0"/>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3" name="Shape 23"/>
          <p:cNvSpPr txBox="1">
            <a:spLocks noGrp="1"/>
          </p:cNvSpPr>
          <p:nvPr>
            <p:ph type="body" idx="1"/>
          </p:nvPr>
        </p:nvSpPr>
        <p:spPr>
          <a:xfrm>
            <a:off x="866375" y="1609350"/>
            <a:ext cx="3966600" cy="28335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24" name="Shape 2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866375" y="358385"/>
            <a:ext cx="5626200" cy="857400"/>
          </a:xfrm>
          <a:prstGeom prst="rect">
            <a:avLst/>
          </a:prstGeom>
        </p:spPr>
        <p:txBody>
          <a:bodyPr spcFirstLastPara="1" wrap="square" lIns="91425" tIns="91425" rIns="91425" bIns="91425" anchor="b"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body" idx="1"/>
          </p:nvPr>
        </p:nvSpPr>
        <p:spPr>
          <a:xfrm>
            <a:off x="866375" y="1310800"/>
            <a:ext cx="2730900" cy="30426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8" name="Shape 28"/>
          <p:cNvSpPr txBox="1">
            <a:spLocks noGrp="1"/>
          </p:cNvSpPr>
          <p:nvPr>
            <p:ph type="body" idx="2"/>
          </p:nvPr>
        </p:nvSpPr>
        <p:spPr>
          <a:xfrm>
            <a:off x="3761704" y="1310800"/>
            <a:ext cx="2730900" cy="30426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9" name="Shape 29"/>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866375" y="358375"/>
            <a:ext cx="7567800" cy="857400"/>
          </a:xfrm>
          <a:prstGeom prst="rect">
            <a:avLst/>
          </a:prstGeom>
        </p:spPr>
        <p:txBody>
          <a:bodyPr spcFirstLastPara="1" wrap="square" lIns="91425" tIns="91425" rIns="91425" bIns="91425" anchor="b"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 name="Shape 32"/>
          <p:cNvSpPr txBox="1">
            <a:spLocks noGrp="1"/>
          </p:cNvSpPr>
          <p:nvPr>
            <p:ph type="body" idx="1"/>
          </p:nvPr>
        </p:nvSpPr>
        <p:spPr>
          <a:xfrm>
            <a:off x="866375" y="1331673"/>
            <a:ext cx="2439300" cy="3152700"/>
          </a:xfrm>
          <a:prstGeom prst="rect">
            <a:avLst/>
          </a:prstGeom>
        </p:spPr>
        <p:txBody>
          <a:bodyPr spcFirstLastPara="1" wrap="square" lIns="91425" tIns="91425" rIns="91425" bIns="91425" anchor="t" anchorCtr="0"/>
          <a:lstStyle>
            <a:lvl1pPr marL="457200" lvl="0" indent="-330200" rtl="0">
              <a:lnSpc>
                <a:spcPct val="120000"/>
              </a:lnSpc>
              <a:spcBef>
                <a:spcPts val="0"/>
              </a:spcBef>
              <a:spcAft>
                <a:spcPts val="0"/>
              </a:spcAft>
              <a:buSzPts val="1600"/>
              <a:buChar char="✗"/>
              <a:defRPr sz="1600"/>
            </a:lvl1pPr>
            <a:lvl2pPr marL="914400" lvl="1" indent="-330200" rtl="0">
              <a:lnSpc>
                <a:spcPct val="120000"/>
              </a:lnSpc>
              <a:spcBef>
                <a:spcPts val="0"/>
              </a:spcBef>
              <a:spcAft>
                <a:spcPts val="0"/>
              </a:spcAft>
              <a:buSzPts val="1600"/>
              <a:buChar char="✗"/>
              <a:defRPr sz="1600"/>
            </a:lvl2pPr>
            <a:lvl3pPr marL="1371600" lvl="2" indent="-330200" rtl="0">
              <a:lnSpc>
                <a:spcPct val="120000"/>
              </a:lnSpc>
              <a:spcBef>
                <a:spcPts val="0"/>
              </a:spcBef>
              <a:spcAft>
                <a:spcPts val="0"/>
              </a:spcAft>
              <a:buSzPts val="1600"/>
              <a:buChar char="✗"/>
              <a:defRPr sz="1600"/>
            </a:lvl3pPr>
            <a:lvl4pPr marL="1828800" lvl="3" indent="-330200" rtl="0">
              <a:lnSpc>
                <a:spcPct val="120000"/>
              </a:lnSpc>
              <a:spcBef>
                <a:spcPts val="0"/>
              </a:spcBef>
              <a:spcAft>
                <a:spcPts val="0"/>
              </a:spcAft>
              <a:buSzPts val="1600"/>
              <a:buChar char="✗"/>
              <a:defRPr sz="1600"/>
            </a:lvl4pPr>
            <a:lvl5pPr marL="2286000" lvl="4" indent="-330200" rtl="0">
              <a:lnSpc>
                <a:spcPct val="120000"/>
              </a:lnSpc>
              <a:spcBef>
                <a:spcPts val="0"/>
              </a:spcBef>
              <a:spcAft>
                <a:spcPts val="0"/>
              </a:spcAft>
              <a:buSzPts val="1600"/>
              <a:buChar char="✗"/>
              <a:defRPr sz="1600"/>
            </a:lvl5pPr>
            <a:lvl6pPr marL="2743200" lvl="5" indent="-330200" rtl="0">
              <a:lnSpc>
                <a:spcPct val="120000"/>
              </a:lnSpc>
              <a:spcBef>
                <a:spcPts val="0"/>
              </a:spcBef>
              <a:spcAft>
                <a:spcPts val="0"/>
              </a:spcAft>
              <a:buSzPts val="1600"/>
              <a:buChar char="✗"/>
              <a:defRPr sz="1600"/>
            </a:lvl6pPr>
            <a:lvl7pPr marL="3200400" lvl="6" indent="-330200" rtl="0">
              <a:lnSpc>
                <a:spcPct val="120000"/>
              </a:lnSpc>
              <a:spcBef>
                <a:spcPts val="0"/>
              </a:spcBef>
              <a:spcAft>
                <a:spcPts val="0"/>
              </a:spcAft>
              <a:buSzPts val="1600"/>
              <a:buChar char="✗"/>
              <a:defRPr sz="1600"/>
            </a:lvl7pPr>
            <a:lvl8pPr marL="3657600" lvl="7" indent="-330200" rtl="0">
              <a:lnSpc>
                <a:spcPct val="120000"/>
              </a:lnSpc>
              <a:spcBef>
                <a:spcPts val="0"/>
              </a:spcBef>
              <a:spcAft>
                <a:spcPts val="0"/>
              </a:spcAft>
              <a:buSzPts val="1600"/>
              <a:buChar char="✗"/>
              <a:defRPr sz="1600"/>
            </a:lvl8pPr>
            <a:lvl9pPr marL="4114800" lvl="8" indent="-330200" rtl="0">
              <a:lnSpc>
                <a:spcPct val="120000"/>
              </a:lnSpc>
              <a:spcBef>
                <a:spcPts val="0"/>
              </a:spcBef>
              <a:spcAft>
                <a:spcPts val="0"/>
              </a:spcAft>
              <a:buSzPts val="1600"/>
              <a:buChar char="✗"/>
              <a:defRPr sz="1600"/>
            </a:lvl9pPr>
          </a:lstStyle>
          <a:p>
            <a:endParaRPr/>
          </a:p>
        </p:txBody>
      </p:sp>
      <p:sp>
        <p:nvSpPr>
          <p:cNvPr id="33" name="Shape 33"/>
          <p:cNvSpPr txBox="1">
            <a:spLocks noGrp="1"/>
          </p:cNvSpPr>
          <p:nvPr>
            <p:ph type="body" idx="2"/>
          </p:nvPr>
        </p:nvSpPr>
        <p:spPr>
          <a:xfrm>
            <a:off x="3430687" y="1331673"/>
            <a:ext cx="2439300" cy="3152700"/>
          </a:xfrm>
          <a:prstGeom prst="rect">
            <a:avLst/>
          </a:prstGeom>
        </p:spPr>
        <p:txBody>
          <a:bodyPr spcFirstLastPara="1" wrap="square" lIns="91425" tIns="91425" rIns="91425" bIns="91425" anchor="t" anchorCtr="0"/>
          <a:lstStyle>
            <a:lvl1pPr marL="457200" lvl="0" indent="-330200" rtl="0">
              <a:lnSpc>
                <a:spcPct val="120000"/>
              </a:lnSpc>
              <a:spcBef>
                <a:spcPts val="0"/>
              </a:spcBef>
              <a:spcAft>
                <a:spcPts val="0"/>
              </a:spcAft>
              <a:buSzPts val="1600"/>
              <a:buChar char="✗"/>
              <a:defRPr sz="1600"/>
            </a:lvl1pPr>
            <a:lvl2pPr marL="914400" lvl="1" indent="-330200" rtl="0">
              <a:lnSpc>
                <a:spcPct val="120000"/>
              </a:lnSpc>
              <a:spcBef>
                <a:spcPts val="0"/>
              </a:spcBef>
              <a:spcAft>
                <a:spcPts val="0"/>
              </a:spcAft>
              <a:buSzPts val="1600"/>
              <a:buChar char="✗"/>
              <a:defRPr sz="1600"/>
            </a:lvl2pPr>
            <a:lvl3pPr marL="1371600" lvl="2" indent="-330200" rtl="0">
              <a:lnSpc>
                <a:spcPct val="120000"/>
              </a:lnSpc>
              <a:spcBef>
                <a:spcPts val="0"/>
              </a:spcBef>
              <a:spcAft>
                <a:spcPts val="0"/>
              </a:spcAft>
              <a:buSzPts val="1600"/>
              <a:buChar char="✗"/>
              <a:defRPr sz="1600"/>
            </a:lvl3pPr>
            <a:lvl4pPr marL="1828800" lvl="3" indent="-330200" rtl="0">
              <a:lnSpc>
                <a:spcPct val="120000"/>
              </a:lnSpc>
              <a:spcBef>
                <a:spcPts val="0"/>
              </a:spcBef>
              <a:spcAft>
                <a:spcPts val="0"/>
              </a:spcAft>
              <a:buSzPts val="1600"/>
              <a:buChar char="✗"/>
              <a:defRPr sz="1600"/>
            </a:lvl4pPr>
            <a:lvl5pPr marL="2286000" lvl="4" indent="-330200" rtl="0">
              <a:lnSpc>
                <a:spcPct val="120000"/>
              </a:lnSpc>
              <a:spcBef>
                <a:spcPts val="0"/>
              </a:spcBef>
              <a:spcAft>
                <a:spcPts val="0"/>
              </a:spcAft>
              <a:buSzPts val="1600"/>
              <a:buChar char="✗"/>
              <a:defRPr sz="1600"/>
            </a:lvl5pPr>
            <a:lvl6pPr marL="2743200" lvl="5" indent="-330200" rtl="0">
              <a:lnSpc>
                <a:spcPct val="120000"/>
              </a:lnSpc>
              <a:spcBef>
                <a:spcPts val="0"/>
              </a:spcBef>
              <a:spcAft>
                <a:spcPts val="0"/>
              </a:spcAft>
              <a:buSzPts val="1600"/>
              <a:buChar char="✗"/>
              <a:defRPr sz="1600"/>
            </a:lvl6pPr>
            <a:lvl7pPr marL="3200400" lvl="6" indent="-330200" rtl="0">
              <a:lnSpc>
                <a:spcPct val="120000"/>
              </a:lnSpc>
              <a:spcBef>
                <a:spcPts val="0"/>
              </a:spcBef>
              <a:spcAft>
                <a:spcPts val="0"/>
              </a:spcAft>
              <a:buSzPts val="1600"/>
              <a:buChar char="✗"/>
              <a:defRPr sz="1600"/>
            </a:lvl7pPr>
            <a:lvl8pPr marL="3657600" lvl="7" indent="-330200" rtl="0">
              <a:lnSpc>
                <a:spcPct val="120000"/>
              </a:lnSpc>
              <a:spcBef>
                <a:spcPts val="0"/>
              </a:spcBef>
              <a:spcAft>
                <a:spcPts val="0"/>
              </a:spcAft>
              <a:buSzPts val="1600"/>
              <a:buChar char="✗"/>
              <a:defRPr sz="1600"/>
            </a:lvl8pPr>
            <a:lvl9pPr marL="4114800" lvl="8" indent="-330200" rtl="0">
              <a:lnSpc>
                <a:spcPct val="120000"/>
              </a:lnSpc>
              <a:spcBef>
                <a:spcPts val="0"/>
              </a:spcBef>
              <a:spcAft>
                <a:spcPts val="0"/>
              </a:spcAft>
              <a:buSzPts val="1600"/>
              <a:buChar char="✗"/>
              <a:defRPr sz="1600"/>
            </a:lvl9pPr>
          </a:lstStyle>
          <a:p>
            <a:endParaRPr/>
          </a:p>
        </p:txBody>
      </p:sp>
      <p:sp>
        <p:nvSpPr>
          <p:cNvPr id="34" name="Shape 34"/>
          <p:cNvSpPr txBox="1">
            <a:spLocks noGrp="1"/>
          </p:cNvSpPr>
          <p:nvPr>
            <p:ph type="body" idx="3"/>
          </p:nvPr>
        </p:nvSpPr>
        <p:spPr>
          <a:xfrm>
            <a:off x="5994999" y="1331673"/>
            <a:ext cx="2439300" cy="3152700"/>
          </a:xfrm>
          <a:prstGeom prst="rect">
            <a:avLst/>
          </a:prstGeom>
        </p:spPr>
        <p:txBody>
          <a:bodyPr spcFirstLastPara="1" wrap="square" lIns="91425" tIns="91425" rIns="91425" bIns="91425" anchor="t" anchorCtr="0"/>
          <a:lstStyle>
            <a:lvl1pPr marL="457200" lvl="0" indent="-330200" rtl="0">
              <a:lnSpc>
                <a:spcPct val="120000"/>
              </a:lnSpc>
              <a:spcBef>
                <a:spcPts val="0"/>
              </a:spcBef>
              <a:spcAft>
                <a:spcPts val="0"/>
              </a:spcAft>
              <a:buSzPts val="1600"/>
              <a:buChar char="✗"/>
              <a:defRPr sz="1600"/>
            </a:lvl1pPr>
            <a:lvl2pPr marL="914400" lvl="1" indent="-330200" rtl="0">
              <a:lnSpc>
                <a:spcPct val="120000"/>
              </a:lnSpc>
              <a:spcBef>
                <a:spcPts val="0"/>
              </a:spcBef>
              <a:spcAft>
                <a:spcPts val="0"/>
              </a:spcAft>
              <a:buSzPts val="1600"/>
              <a:buChar char="✗"/>
              <a:defRPr sz="1600"/>
            </a:lvl2pPr>
            <a:lvl3pPr marL="1371600" lvl="2" indent="-330200" rtl="0">
              <a:lnSpc>
                <a:spcPct val="120000"/>
              </a:lnSpc>
              <a:spcBef>
                <a:spcPts val="0"/>
              </a:spcBef>
              <a:spcAft>
                <a:spcPts val="0"/>
              </a:spcAft>
              <a:buSzPts val="1600"/>
              <a:buChar char="✗"/>
              <a:defRPr sz="1600"/>
            </a:lvl3pPr>
            <a:lvl4pPr marL="1828800" lvl="3" indent="-330200" rtl="0">
              <a:lnSpc>
                <a:spcPct val="120000"/>
              </a:lnSpc>
              <a:spcBef>
                <a:spcPts val="0"/>
              </a:spcBef>
              <a:spcAft>
                <a:spcPts val="0"/>
              </a:spcAft>
              <a:buSzPts val="1600"/>
              <a:buChar char="✗"/>
              <a:defRPr sz="1600"/>
            </a:lvl4pPr>
            <a:lvl5pPr marL="2286000" lvl="4" indent="-330200" rtl="0">
              <a:lnSpc>
                <a:spcPct val="120000"/>
              </a:lnSpc>
              <a:spcBef>
                <a:spcPts val="0"/>
              </a:spcBef>
              <a:spcAft>
                <a:spcPts val="0"/>
              </a:spcAft>
              <a:buSzPts val="1600"/>
              <a:buChar char="✗"/>
              <a:defRPr sz="1600"/>
            </a:lvl5pPr>
            <a:lvl6pPr marL="2743200" lvl="5" indent="-330200" rtl="0">
              <a:lnSpc>
                <a:spcPct val="120000"/>
              </a:lnSpc>
              <a:spcBef>
                <a:spcPts val="0"/>
              </a:spcBef>
              <a:spcAft>
                <a:spcPts val="0"/>
              </a:spcAft>
              <a:buSzPts val="1600"/>
              <a:buChar char="✗"/>
              <a:defRPr sz="1600"/>
            </a:lvl6pPr>
            <a:lvl7pPr marL="3200400" lvl="6" indent="-330200" rtl="0">
              <a:lnSpc>
                <a:spcPct val="120000"/>
              </a:lnSpc>
              <a:spcBef>
                <a:spcPts val="0"/>
              </a:spcBef>
              <a:spcAft>
                <a:spcPts val="0"/>
              </a:spcAft>
              <a:buSzPts val="1600"/>
              <a:buChar char="✗"/>
              <a:defRPr sz="1600"/>
            </a:lvl7pPr>
            <a:lvl8pPr marL="3657600" lvl="7" indent="-330200" rtl="0">
              <a:lnSpc>
                <a:spcPct val="120000"/>
              </a:lnSpc>
              <a:spcBef>
                <a:spcPts val="0"/>
              </a:spcBef>
              <a:spcAft>
                <a:spcPts val="0"/>
              </a:spcAft>
              <a:buSzPts val="1600"/>
              <a:buChar char="✗"/>
              <a:defRPr sz="1600"/>
            </a:lvl8pPr>
            <a:lvl9pPr marL="4114800" lvl="8" indent="-330200" rtl="0">
              <a:lnSpc>
                <a:spcPct val="120000"/>
              </a:lnSpc>
              <a:spcBef>
                <a:spcPts val="0"/>
              </a:spcBef>
              <a:spcAft>
                <a:spcPts val="0"/>
              </a:spcAft>
              <a:buSzPts val="1600"/>
              <a:buChar char="✗"/>
              <a:defRPr sz="1600"/>
            </a:lvl9pPr>
          </a:lstStyle>
          <a:p>
            <a:endParaRPr/>
          </a:p>
        </p:txBody>
      </p:sp>
      <p:sp>
        <p:nvSpPr>
          <p:cNvPr id="35" name="Shape 35"/>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866375" y="358385"/>
            <a:ext cx="5626200" cy="857400"/>
          </a:xfrm>
          <a:prstGeom prst="rect">
            <a:avLst/>
          </a:prstGeom>
        </p:spPr>
        <p:txBody>
          <a:bodyPr spcFirstLastPara="1" wrap="square" lIns="91425" tIns="91425" rIns="91425" bIns="91425" anchor="b"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 name="Shape 38"/>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924850" y="3872900"/>
            <a:ext cx="7599000" cy="519600"/>
          </a:xfrm>
          <a:prstGeom prst="rect">
            <a:avLst/>
          </a:prstGeom>
        </p:spPr>
        <p:txBody>
          <a:bodyPr spcFirstLastPara="1" wrap="square" lIns="91425" tIns="91425" rIns="91425" bIns="91425" anchor="t" anchorCtr="0"/>
          <a:lstStyle>
            <a:lvl1pPr marL="457200" lvl="0" indent="-228600" algn="ctr">
              <a:spcBef>
                <a:spcPts val="360"/>
              </a:spcBef>
              <a:spcAft>
                <a:spcPts val="0"/>
              </a:spcAft>
              <a:buSzPts val="1800"/>
              <a:buNone/>
              <a:defRPr sz="1800"/>
            </a:lvl1pPr>
          </a:lstStyle>
          <a:p>
            <a:endParaRPr/>
          </a:p>
        </p:txBody>
      </p:sp>
      <p:sp>
        <p:nvSpPr>
          <p:cNvPr id="41" name="Shape 41"/>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66375" y="358385"/>
            <a:ext cx="5626200" cy="8574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1pPr>
            <a:lvl2pPr lvl="1">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2pPr>
            <a:lvl3pPr lvl="2">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3pPr>
            <a:lvl4pPr lvl="3">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4pPr>
            <a:lvl5pPr lvl="4">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5pPr>
            <a:lvl6pPr lvl="5">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6pPr>
            <a:lvl7pPr lvl="6">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7pPr>
            <a:lvl8pPr lvl="7">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8pPr>
            <a:lvl9pPr lvl="8">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9pPr>
          </a:lstStyle>
          <a:p>
            <a:endParaRPr/>
          </a:p>
        </p:txBody>
      </p:sp>
      <p:sp>
        <p:nvSpPr>
          <p:cNvPr id="7" name="Shape 7"/>
          <p:cNvSpPr txBox="1">
            <a:spLocks noGrp="1"/>
          </p:cNvSpPr>
          <p:nvPr>
            <p:ph type="body" idx="1"/>
          </p:nvPr>
        </p:nvSpPr>
        <p:spPr>
          <a:xfrm>
            <a:off x="866375" y="1304543"/>
            <a:ext cx="5626200" cy="3063000"/>
          </a:xfrm>
          <a:prstGeom prst="rect">
            <a:avLst/>
          </a:prstGeom>
          <a:noFill/>
          <a:ln>
            <a:noFill/>
          </a:ln>
        </p:spPr>
        <p:txBody>
          <a:bodyPr spcFirstLastPara="1" wrap="square" lIns="91425" tIns="91425" rIns="91425" bIns="91425" anchor="t" anchorCtr="0"/>
          <a:lstStyle>
            <a:lvl1pPr marL="457200" lvl="0"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1pPr>
            <a:lvl2pPr marL="914400" lvl="1"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2pPr>
            <a:lvl3pPr marL="1371600" lvl="2"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3pPr>
            <a:lvl4pPr marL="1828800" lvl="3"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4pPr>
            <a:lvl5pPr marL="2286000" lvl="4"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5pPr>
            <a:lvl6pPr marL="2743200" lvl="5"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6pPr>
            <a:lvl7pPr marL="3200400" lvl="6"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7pPr>
            <a:lvl8pPr marL="3657600" lvl="7"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8pPr>
            <a:lvl9pPr marL="4114800" lvl="8"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9pPr>
          </a:lstStyle>
          <a:p>
            <a:endParaRPr/>
          </a:p>
        </p:txBody>
      </p:sp>
      <p:sp>
        <p:nvSpPr>
          <p:cNvPr id="8" name="Shape 8"/>
          <p:cNvSpPr txBox="1">
            <a:spLocks noGrp="1"/>
          </p:cNvSpPr>
          <p:nvPr>
            <p:ph type="sldNum" idx="12"/>
          </p:nvPr>
        </p:nvSpPr>
        <p:spPr>
          <a:xfrm>
            <a:off x="8716025" y="4676375"/>
            <a:ext cx="428100" cy="467100"/>
          </a:xfrm>
          <a:prstGeom prst="rect">
            <a:avLst/>
          </a:prstGeom>
          <a:noFill/>
          <a:ln>
            <a:noFill/>
          </a:ln>
        </p:spPr>
        <p:txBody>
          <a:bodyPr spcFirstLastPara="1" wrap="square" lIns="91425" tIns="91425" rIns="91425" bIns="91425" anchor="ctr" anchorCtr="0">
            <a:noAutofit/>
          </a:bodyPr>
          <a:lstStyle>
            <a:lvl1pPr lvl="0" algn="ctr">
              <a:buNone/>
              <a:defRPr sz="1300">
                <a:solidFill>
                  <a:srgbClr val="7F6000"/>
                </a:solidFill>
                <a:latin typeface="Inconsolata"/>
                <a:ea typeface="Inconsolata"/>
                <a:cs typeface="Inconsolata"/>
                <a:sym typeface="Inconsolata"/>
              </a:defRPr>
            </a:lvl1pPr>
            <a:lvl2pPr lvl="1" algn="ctr">
              <a:buNone/>
              <a:defRPr sz="1300">
                <a:solidFill>
                  <a:srgbClr val="7F6000"/>
                </a:solidFill>
                <a:latin typeface="Inconsolata"/>
                <a:ea typeface="Inconsolata"/>
                <a:cs typeface="Inconsolata"/>
                <a:sym typeface="Inconsolata"/>
              </a:defRPr>
            </a:lvl2pPr>
            <a:lvl3pPr lvl="2" algn="ctr">
              <a:buNone/>
              <a:defRPr sz="1300">
                <a:solidFill>
                  <a:srgbClr val="7F6000"/>
                </a:solidFill>
                <a:latin typeface="Inconsolata"/>
                <a:ea typeface="Inconsolata"/>
                <a:cs typeface="Inconsolata"/>
                <a:sym typeface="Inconsolata"/>
              </a:defRPr>
            </a:lvl3pPr>
            <a:lvl4pPr lvl="3" algn="ctr">
              <a:buNone/>
              <a:defRPr sz="1300">
                <a:solidFill>
                  <a:srgbClr val="7F6000"/>
                </a:solidFill>
                <a:latin typeface="Inconsolata"/>
                <a:ea typeface="Inconsolata"/>
                <a:cs typeface="Inconsolata"/>
                <a:sym typeface="Inconsolata"/>
              </a:defRPr>
            </a:lvl4pPr>
            <a:lvl5pPr lvl="4" algn="ctr">
              <a:buNone/>
              <a:defRPr sz="1300">
                <a:solidFill>
                  <a:srgbClr val="7F6000"/>
                </a:solidFill>
                <a:latin typeface="Inconsolata"/>
                <a:ea typeface="Inconsolata"/>
                <a:cs typeface="Inconsolata"/>
                <a:sym typeface="Inconsolata"/>
              </a:defRPr>
            </a:lvl5pPr>
            <a:lvl6pPr lvl="5" algn="ctr">
              <a:buNone/>
              <a:defRPr sz="1300">
                <a:solidFill>
                  <a:srgbClr val="7F6000"/>
                </a:solidFill>
                <a:latin typeface="Inconsolata"/>
                <a:ea typeface="Inconsolata"/>
                <a:cs typeface="Inconsolata"/>
                <a:sym typeface="Inconsolata"/>
              </a:defRPr>
            </a:lvl6pPr>
            <a:lvl7pPr lvl="6" algn="ctr">
              <a:buNone/>
              <a:defRPr sz="1300">
                <a:solidFill>
                  <a:srgbClr val="7F6000"/>
                </a:solidFill>
                <a:latin typeface="Inconsolata"/>
                <a:ea typeface="Inconsolata"/>
                <a:cs typeface="Inconsolata"/>
                <a:sym typeface="Inconsolata"/>
              </a:defRPr>
            </a:lvl7pPr>
            <a:lvl8pPr lvl="7" algn="ctr">
              <a:buNone/>
              <a:defRPr sz="1300">
                <a:solidFill>
                  <a:srgbClr val="7F6000"/>
                </a:solidFill>
                <a:latin typeface="Inconsolata"/>
                <a:ea typeface="Inconsolata"/>
                <a:cs typeface="Inconsolata"/>
                <a:sym typeface="Inconsolata"/>
              </a:defRPr>
            </a:lvl8pPr>
            <a:lvl9pPr lvl="8" algn="ctr">
              <a:buNone/>
              <a:defRPr sz="1300">
                <a:solidFill>
                  <a:srgbClr val="7F6000"/>
                </a:solidFill>
                <a:latin typeface="Inconsolata"/>
                <a:ea typeface="Inconsolata"/>
                <a:cs typeface="Inconsolata"/>
                <a:sym typeface="Inconsolata"/>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tinybuddha.com/fun-and-inspiring/love-yourself-so-much/"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zazzle.com/stop+bullies+buttons"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www.pewresearch.org/about/" TargetMode="External"/><Relationship Id="rId7" Type="http://schemas.openxmlformats.org/officeDocument/2006/relationships/hyperlink" Target="http://www.leg.state.fl.us/statutes/index.cfm?App_mode=Display_Statute&amp;URL=1000-1099/1006/Sections/1006.147.html" TargetMode="External"/><Relationship Id="rId2" Type="http://schemas.openxmlformats.org/officeDocument/2006/relationships/hyperlink" Target="https://www.ocps.net/UserFiles/Servers/Server_54619/File/Frequently%20Updated%20Documents/Code%20of%20Conduct.pdf" TargetMode="External"/><Relationship Id="rId1" Type="http://schemas.openxmlformats.org/officeDocument/2006/relationships/slideLayout" Target="../slideLayouts/slideLayout4.xml"/><Relationship Id="rId6" Type="http://schemas.openxmlformats.org/officeDocument/2006/relationships/hyperlink" Target="https://www.stopbullying.gov/laws/federal/index.html" TargetMode="External"/><Relationship Id="rId5" Type="http://schemas.openxmlformats.org/officeDocument/2006/relationships/hyperlink" Target="https://cyberbullying.org/summary-of-our-cyberbullying-research" TargetMode="External"/><Relationship Id="rId4" Type="http://schemas.openxmlformats.org/officeDocument/2006/relationships/hyperlink" Target="https://uisjournal.com/features/2018/04/14/cyberbullying-beyond-201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twitter.com/ocpsnews/status/968924154190843904?lang=en"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www.change.org/p/take-a-stand-lend-a-hand-stop-cyberbullying" TargetMode="Externa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hyperlink" Target="http://www.pewresearch.org/about/"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hyperlink" Target="https://www.pinterest.com/pin/201465783314665420/?autologin=true" TargetMode="External"/><Relationship Id="rId4" Type="http://schemas.openxmlformats.org/officeDocument/2006/relationships/hyperlink" Target="https://uisjournal.com/features/2018/04/14/cyberbullying-beyond-2018/"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cyberbullying.org/summary-of-our-cyberbullying-research"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s://www.change.org/p/take-a-stand-lend-a-hand-stop-cyberbullying" TargetMode="Externa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hyperlink" Target="https://www.stopbullying.gov/laws/federal/index.html"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hyperlink" Target="https://www.pinterest.com/pin/201465783314665420/?autologin=true" TargetMode="External"/><Relationship Id="rId4" Type="http://schemas.openxmlformats.org/officeDocument/2006/relationships/hyperlink" Target="http://www.leg.state.fl.us/statutes/index.cfm?App_mode=Display_Statute&amp;URL=1000-1099/1006/Sections/1006.147.html"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xml"/><Relationship Id="rId7" Type="http://schemas.openxmlformats.org/officeDocument/2006/relationships/hyperlink" Target="https://www.digicular.com/rethink-anti-cyber-bullying-app/"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drive.google.com/file/d/1AYqRVzomoIeNDXNUl9b2cW-ktuhyoCeV/view" TargetMode="External"/><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Shape 57"/>
          <p:cNvSpPr txBox="1">
            <a:spLocks noGrp="1"/>
          </p:cNvSpPr>
          <p:nvPr>
            <p:ph type="ctrTitle"/>
          </p:nvPr>
        </p:nvSpPr>
        <p:spPr>
          <a:xfrm>
            <a:off x="2757925" y="1047300"/>
            <a:ext cx="3496800" cy="21612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4200" dirty="0" smtClean="0"/>
              <a:t>Cyberbullying</a:t>
            </a:r>
            <a:br>
              <a:rPr lang="en" sz="4200" dirty="0" smtClean="0"/>
            </a:br>
            <a:r>
              <a:rPr lang="en" sz="2800" dirty="0" smtClean="0"/>
              <a:t>Civic </a:t>
            </a:r>
            <a:r>
              <a:rPr lang="en" sz="2800" dirty="0"/>
              <a:t>Action </a:t>
            </a:r>
            <a:r>
              <a:rPr lang="en" sz="2800" dirty="0" smtClean="0"/>
              <a:t>Project (C.A.P.)</a:t>
            </a:r>
            <a:endParaRPr sz="2800" dirty="0"/>
          </a:p>
          <a:p>
            <a:pPr marL="0" lvl="0" indent="0">
              <a:spcBef>
                <a:spcPts val="0"/>
              </a:spcBef>
              <a:spcAft>
                <a:spcPts val="0"/>
              </a:spcAft>
              <a:buNone/>
            </a:pPr>
            <a:endParaRPr sz="1400" b="1" dirty="0"/>
          </a:p>
        </p:txBody>
      </p:sp>
      <p:pic>
        <p:nvPicPr>
          <p:cNvPr id="58" name="Shape 58"/>
          <p:cNvPicPr preferRelativeResize="0"/>
          <p:nvPr/>
        </p:nvPicPr>
        <p:blipFill>
          <a:blip r:embed="rId3">
            <a:alphaModFix/>
          </a:blip>
          <a:stretch>
            <a:fillRect/>
          </a:stretch>
        </p:blipFill>
        <p:spPr>
          <a:xfrm rot="569548">
            <a:off x="6702159" y="184604"/>
            <a:ext cx="2348705" cy="1324420"/>
          </a:xfrm>
          <a:prstGeom prst="rect">
            <a:avLst/>
          </a:prstGeom>
          <a:noFill/>
          <a:ln>
            <a:noFill/>
          </a:ln>
          <a:effectLst>
            <a:outerShdw blurRad="342900" dist="66675" dir="3540000" algn="bl" rotWithShape="0">
              <a:srgbClr val="000000">
                <a:alpha val="50000"/>
              </a:srgbClr>
            </a:outerShdw>
          </a:effectLst>
        </p:spPr>
      </p:pic>
      <p:sp>
        <p:nvSpPr>
          <p:cNvPr id="59" name="Shape 59"/>
          <p:cNvSpPr txBox="1"/>
          <p:nvPr/>
        </p:nvSpPr>
        <p:spPr>
          <a:xfrm>
            <a:off x="2958325" y="2821500"/>
            <a:ext cx="3096000" cy="77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smtClean="0">
                <a:solidFill>
                  <a:srgbClr val="0B5394"/>
                </a:solidFill>
                <a:latin typeface="Pangolin"/>
                <a:ea typeface="Pangolin"/>
                <a:cs typeface="Pangolin"/>
                <a:sym typeface="Pangolin"/>
              </a:rPr>
              <a:t>Presented By</a:t>
            </a:r>
          </a:p>
          <a:p>
            <a:pPr marL="0" lvl="0" indent="0" algn="ctr" rtl="0">
              <a:spcBef>
                <a:spcPts val="0"/>
              </a:spcBef>
              <a:spcAft>
                <a:spcPts val="0"/>
              </a:spcAft>
              <a:buClr>
                <a:schemeClr val="dk1"/>
              </a:buClr>
              <a:buSzPts val="1100"/>
              <a:buFont typeface="Arial"/>
              <a:buNone/>
            </a:pPr>
            <a:r>
              <a:rPr lang="en" dirty="0" smtClean="0">
                <a:solidFill>
                  <a:srgbClr val="0B5394"/>
                </a:solidFill>
                <a:latin typeface="Pangolin"/>
                <a:ea typeface="Pangolin"/>
                <a:cs typeface="Pangolin"/>
                <a:sym typeface="Pangolin"/>
              </a:rPr>
              <a:t>Boys </a:t>
            </a:r>
            <a:r>
              <a:rPr lang="en" dirty="0">
                <a:solidFill>
                  <a:srgbClr val="0B5394"/>
                </a:solidFill>
                <a:latin typeface="Pangolin"/>
                <a:ea typeface="Pangolin"/>
                <a:cs typeface="Pangolin"/>
                <a:sym typeface="Pangolin"/>
              </a:rPr>
              <a:t>&amp; Girls </a:t>
            </a:r>
            <a:r>
              <a:rPr lang="en" dirty="0" smtClean="0">
                <a:solidFill>
                  <a:srgbClr val="0B5394"/>
                </a:solidFill>
                <a:latin typeface="Pangolin"/>
                <a:ea typeface="Pangolin"/>
                <a:cs typeface="Pangolin"/>
                <a:sym typeface="Pangolin"/>
              </a:rPr>
              <a:t>Club</a:t>
            </a:r>
            <a:r>
              <a:rPr lang="en" dirty="0">
                <a:solidFill>
                  <a:srgbClr val="0B5394"/>
                </a:solidFill>
                <a:latin typeface="Pangolin"/>
                <a:ea typeface="Pangolin"/>
                <a:cs typeface="Pangolin"/>
                <a:sym typeface="Pangolin"/>
              </a:rPr>
              <a:t> </a:t>
            </a:r>
            <a:r>
              <a:rPr lang="en" dirty="0" smtClean="0">
                <a:solidFill>
                  <a:srgbClr val="0B5394"/>
                </a:solidFill>
                <a:latin typeface="Pangolin"/>
                <a:ea typeface="Pangolin"/>
                <a:cs typeface="Pangolin"/>
                <a:sym typeface="Pangolin"/>
              </a:rPr>
              <a:t>After </a:t>
            </a:r>
            <a:r>
              <a:rPr lang="en" dirty="0">
                <a:solidFill>
                  <a:srgbClr val="0B5394"/>
                </a:solidFill>
                <a:latin typeface="Pangolin"/>
                <a:ea typeface="Pangolin"/>
                <a:cs typeface="Pangolin"/>
                <a:sym typeface="Pangolin"/>
              </a:rPr>
              <a:t>School Zone </a:t>
            </a:r>
            <a:endParaRPr dirty="0">
              <a:solidFill>
                <a:srgbClr val="0B5394"/>
              </a:solidFill>
              <a:latin typeface="Pangolin"/>
              <a:ea typeface="Pangolin"/>
              <a:cs typeface="Pangolin"/>
              <a:sym typeface="Pangolin"/>
            </a:endParaRPr>
          </a:p>
          <a:p>
            <a:pPr marL="0" lvl="0" indent="0" algn="ctr" rtl="0">
              <a:spcBef>
                <a:spcPts val="0"/>
              </a:spcBef>
              <a:spcAft>
                <a:spcPts val="0"/>
              </a:spcAft>
              <a:buClr>
                <a:schemeClr val="dk1"/>
              </a:buClr>
              <a:buSzPts val="1100"/>
              <a:buFont typeface="Arial"/>
              <a:buNone/>
            </a:pPr>
            <a:r>
              <a:rPr lang="en" b="1" dirty="0">
                <a:solidFill>
                  <a:srgbClr val="0B5394"/>
                </a:solidFill>
                <a:latin typeface="Pangolin"/>
                <a:ea typeface="Pangolin"/>
                <a:cs typeface="Pangolin"/>
                <a:sym typeface="Pangolin"/>
              </a:rPr>
              <a:t>At Robinswood Middle School </a:t>
            </a:r>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10</a:t>
            </a:fld>
            <a:endParaRPr/>
          </a:p>
        </p:txBody>
      </p:sp>
      <p:sp>
        <p:nvSpPr>
          <p:cNvPr id="106" name="Shape 106"/>
          <p:cNvSpPr txBox="1">
            <a:spLocks noGrp="1"/>
          </p:cNvSpPr>
          <p:nvPr>
            <p:ph type="title"/>
          </p:nvPr>
        </p:nvSpPr>
        <p:spPr>
          <a:xfrm>
            <a:off x="866375" y="358385"/>
            <a:ext cx="56262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C.A.P Impact - Why?</a:t>
            </a:r>
            <a:endParaRPr sz="2800"/>
          </a:p>
        </p:txBody>
      </p:sp>
      <p:sp>
        <p:nvSpPr>
          <p:cNvPr id="107" name="Shape 107"/>
          <p:cNvSpPr txBox="1">
            <a:spLocks noGrp="1"/>
          </p:cNvSpPr>
          <p:nvPr>
            <p:ph type="body" idx="1"/>
          </p:nvPr>
        </p:nvSpPr>
        <p:spPr>
          <a:xfrm>
            <a:off x="866375" y="1304543"/>
            <a:ext cx="5626200" cy="3063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When asked about why we joined the C.A.P project there are numerous reasons. For </a:t>
            </a:r>
            <a:r>
              <a:rPr lang="en" dirty="0" smtClean="0"/>
              <a:t>example, we </a:t>
            </a:r>
            <a:r>
              <a:rPr lang="en" dirty="0"/>
              <a:t>believe that bullying is a big problem since most of us have been bullied. We also deduce that cyberbullying causes depression which can affect self-expression</a:t>
            </a:r>
            <a:r>
              <a:rPr lang="en" dirty="0" smtClean="0"/>
              <a:t>. On the other hand, we can make </a:t>
            </a:r>
            <a:r>
              <a:rPr lang="en" dirty="0"/>
              <a:t>a change </a:t>
            </a:r>
            <a:r>
              <a:rPr lang="en" dirty="0" smtClean="0"/>
              <a:t>by promoting </a:t>
            </a:r>
            <a:r>
              <a:rPr lang="en" dirty="0"/>
              <a:t>a safe environment for ourselves and our </a:t>
            </a:r>
            <a:r>
              <a:rPr lang="en" dirty="0" smtClean="0"/>
              <a:t>peers while online. </a:t>
            </a:r>
            <a:endParaRPr dirty="0"/>
          </a:p>
        </p:txBody>
      </p:sp>
      <p:pic>
        <p:nvPicPr>
          <p:cNvPr id="108" name="Shape 108"/>
          <p:cNvPicPr preferRelativeResize="0"/>
          <p:nvPr/>
        </p:nvPicPr>
        <p:blipFill rotWithShape="1">
          <a:blip r:embed="rId3">
            <a:alphaModFix/>
          </a:blip>
          <a:srcRect l="622" r="622"/>
          <a:stretch/>
        </p:blipFill>
        <p:spPr>
          <a:xfrm rot="143112">
            <a:off x="6825578" y="502351"/>
            <a:ext cx="1602869" cy="1623000"/>
          </a:xfrm>
          <a:prstGeom prst="rect">
            <a:avLst/>
          </a:prstGeom>
          <a:noFill/>
          <a:ln>
            <a:noFill/>
          </a:ln>
        </p:spPr>
      </p:pic>
      <p:sp>
        <p:nvSpPr>
          <p:cNvPr id="109" name="Shape 109"/>
          <p:cNvSpPr txBox="1"/>
          <p:nvPr/>
        </p:nvSpPr>
        <p:spPr>
          <a:xfrm>
            <a:off x="6817900" y="2219150"/>
            <a:ext cx="1604100" cy="231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800"/>
              <a:t>From </a:t>
            </a:r>
            <a:r>
              <a:rPr lang="en" sz="800" u="sng">
                <a:solidFill>
                  <a:schemeClr val="hlink"/>
                </a:solidFill>
                <a:hlinkClick r:id="rId4"/>
              </a:rPr>
              <a:t>Tiny Buddha</a:t>
            </a:r>
            <a:endParaRPr sz="8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11</a:t>
            </a:fld>
            <a:endParaRPr/>
          </a:p>
        </p:txBody>
      </p:sp>
      <p:sp>
        <p:nvSpPr>
          <p:cNvPr id="115" name="Shape 115"/>
          <p:cNvSpPr txBox="1">
            <a:spLocks noGrp="1"/>
          </p:cNvSpPr>
          <p:nvPr>
            <p:ph type="title"/>
          </p:nvPr>
        </p:nvSpPr>
        <p:spPr>
          <a:xfrm>
            <a:off x="866375" y="358385"/>
            <a:ext cx="5626200"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dirty="0" smtClean="0"/>
              <a:t>C.A.P </a:t>
            </a:r>
            <a:r>
              <a:rPr lang="en" dirty="0"/>
              <a:t>- </a:t>
            </a:r>
            <a:r>
              <a:rPr lang="en" dirty="0" smtClean="0"/>
              <a:t>Proposal</a:t>
            </a:r>
            <a:endParaRPr sz="2800" dirty="0"/>
          </a:p>
        </p:txBody>
      </p:sp>
      <p:sp>
        <p:nvSpPr>
          <p:cNvPr id="116" name="Shape 116"/>
          <p:cNvSpPr txBox="1">
            <a:spLocks noGrp="1"/>
          </p:cNvSpPr>
          <p:nvPr>
            <p:ph type="body" idx="1"/>
          </p:nvPr>
        </p:nvSpPr>
        <p:spPr>
          <a:xfrm>
            <a:off x="866375" y="1304543"/>
            <a:ext cx="5626200" cy="30630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dirty="0"/>
              <a:t>We would like to see any changes that would push for awareness of cyberbullying. </a:t>
            </a:r>
            <a:r>
              <a:rPr lang="en" dirty="0" smtClean="0"/>
              <a:t>We </a:t>
            </a:r>
            <a:r>
              <a:rPr lang="en" dirty="0"/>
              <a:t>have raised awareness of cyberbullying by making posters and reporting to teachers or a trusted adult about cyberbullying in our school. </a:t>
            </a:r>
            <a:r>
              <a:rPr lang="en" dirty="0" smtClean="0"/>
              <a:t>However, we </a:t>
            </a:r>
            <a:r>
              <a:rPr lang="en" dirty="0"/>
              <a:t>would like to </a:t>
            </a:r>
            <a:r>
              <a:rPr lang="en" dirty="0" smtClean="0"/>
              <a:t>make a bigger difference by proposing </a:t>
            </a:r>
            <a:r>
              <a:rPr lang="en" dirty="0"/>
              <a:t>a Cyberbullying Awareness Month for our school district, which would promote using more positive sayings about fellow students and staff members on social media. </a:t>
            </a:r>
            <a:endParaRPr dirty="0"/>
          </a:p>
          <a:p>
            <a:pPr marL="0" lvl="0" indent="0" rtl="0">
              <a:lnSpc>
                <a:spcPct val="100000"/>
              </a:lnSpc>
              <a:spcBef>
                <a:spcPts val="0"/>
              </a:spcBef>
              <a:spcAft>
                <a:spcPts val="0"/>
              </a:spcAft>
              <a:buClr>
                <a:schemeClr val="dk1"/>
              </a:buClr>
              <a:buSzPts val="1100"/>
              <a:buFont typeface="Arial"/>
              <a:buNone/>
            </a:pPr>
            <a:endParaRPr dirty="0"/>
          </a:p>
          <a:p>
            <a:pPr marL="0" lvl="0" indent="0" rtl="0">
              <a:spcBef>
                <a:spcPts val="0"/>
              </a:spcBef>
              <a:spcAft>
                <a:spcPts val="0"/>
              </a:spcAft>
              <a:buNone/>
            </a:pPr>
            <a:endParaRPr dirty="0"/>
          </a:p>
          <a:p>
            <a:pPr marL="0" lvl="0" indent="0">
              <a:spcBef>
                <a:spcPts val="0"/>
              </a:spcBef>
              <a:spcAft>
                <a:spcPts val="0"/>
              </a:spcAft>
              <a:buClr>
                <a:schemeClr val="dk1"/>
              </a:buClr>
              <a:buSzPts val="1100"/>
              <a:buFont typeface="Arial"/>
              <a:buNone/>
            </a:pPr>
            <a:endParaRPr dirty="0"/>
          </a:p>
          <a:p>
            <a:pPr marL="0" lvl="0" indent="0" rtl="0">
              <a:spcBef>
                <a:spcPts val="0"/>
              </a:spcBef>
              <a:spcAft>
                <a:spcPts val="0"/>
              </a:spcAft>
              <a:buNone/>
            </a:pPr>
            <a:endParaRPr dirty="0"/>
          </a:p>
        </p:txBody>
      </p:sp>
      <p:sp>
        <p:nvSpPr>
          <p:cNvPr id="117" name="Shape 117"/>
          <p:cNvSpPr txBox="1"/>
          <p:nvPr/>
        </p:nvSpPr>
        <p:spPr>
          <a:xfrm>
            <a:off x="6831825" y="2207475"/>
            <a:ext cx="1544400" cy="26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t>From </a:t>
            </a:r>
            <a:r>
              <a:rPr lang="en" sz="800" u="sng">
                <a:solidFill>
                  <a:schemeClr val="hlink"/>
                </a:solidFill>
                <a:hlinkClick r:id="rId3"/>
              </a:rPr>
              <a:t>Zazzle</a:t>
            </a:r>
            <a:endParaRPr sz="800"/>
          </a:p>
        </p:txBody>
      </p:sp>
      <p:pic>
        <p:nvPicPr>
          <p:cNvPr id="118" name="Shape 118"/>
          <p:cNvPicPr preferRelativeResize="0"/>
          <p:nvPr/>
        </p:nvPicPr>
        <p:blipFill rotWithShape="1">
          <a:blip r:embed="rId4">
            <a:alphaModFix/>
          </a:blip>
          <a:srcRect/>
          <a:stretch/>
        </p:blipFill>
        <p:spPr>
          <a:xfrm rot="137184">
            <a:off x="6776513" y="508363"/>
            <a:ext cx="1666974" cy="1666998"/>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12</a:t>
            </a:fld>
            <a:endParaRPr/>
          </a:p>
        </p:txBody>
      </p:sp>
      <p:sp>
        <p:nvSpPr>
          <p:cNvPr id="124" name="Shape 124"/>
          <p:cNvSpPr txBox="1">
            <a:spLocks noGrp="1"/>
          </p:cNvSpPr>
          <p:nvPr>
            <p:ph type="title" idx="4294967295"/>
          </p:nvPr>
        </p:nvSpPr>
        <p:spPr>
          <a:xfrm>
            <a:off x="766575" y="1023300"/>
            <a:ext cx="4066500"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6000"/>
              <a:t>Thank You!</a:t>
            </a:r>
            <a:endParaRPr sz="6000"/>
          </a:p>
        </p:txBody>
      </p:sp>
      <p:sp>
        <p:nvSpPr>
          <p:cNvPr id="125" name="Shape 125"/>
          <p:cNvSpPr txBox="1">
            <a:spLocks noGrp="1"/>
          </p:cNvSpPr>
          <p:nvPr>
            <p:ph type="body" idx="4294967295"/>
          </p:nvPr>
        </p:nvSpPr>
        <p:spPr>
          <a:xfrm>
            <a:off x="866375" y="1955748"/>
            <a:ext cx="3966600" cy="2106300"/>
          </a:xfrm>
          <a:prstGeom prst="rect">
            <a:avLst/>
          </a:prstGeom>
        </p:spPr>
        <p:txBody>
          <a:bodyPr spcFirstLastPara="1" wrap="square" lIns="91425" tIns="91425" rIns="91425" bIns="91425" anchor="t" anchorCtr="0">
            <a:noAutofit/>
          </a:bodyPr>
          <a:lstStyle/>
          <a:p>
            <a:pPr marL="0" lvl="0" indent="0" rtl="0">
              <a:spcBef>
                <a:spcPts val="0"/>
              </a:spcBef>
              <a:spcAft>
                <a:spcPts val="1000"/>
              </a:spcAft>
              <a:buNone/>
            </a:pPr>
            <a:r>
              <a:rPr lang="en" sz="3600"/>
              <a:t>Any questions?</a:t>
            </a:r>
            <a:endParaRPr/>
          </a:p>
        </p:txBody>
      </p:sp>
      <p:sp>
        <p:nvSpPr>
          <p:cNvPr id="126" name="Shape 126"/>
          <p:cNvSpPr/>
          <p:nvPr/>
        </p:nvSpPr>
        <p:spPr>
          <a:xfrm>
            <a:off x="5594075" y="1023300"/>
            <a:ext cx="2628080" cy="2367403"/>
          </a:xfrm>
          <a:custGeom>
            <a:avLst/>
            <a:gdLst/>
            <a:ahLst/>
            <a:cxnLst/>
            <a:rect l="0" t="0" r="0" b="0"/>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rgbClr val="0B539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7" name="Shape 127"/>
          <p:cNvSpPr txBox="1"/>
          <p:nvPr/>
        </p:nvSpPr>
        <p:spPr>
          <a:xfrm rot="-121403">
            <a:off x="6506226" y="1235485"/>
            <a:ext cx="1002625" cy="1494622"/>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9600" b="1">
                <a:solidFill>
                  <a:srgbClr val="1C4587"/>
                </a:solidFill>
                <a:latin typeface="Comic Sans MS"/>
                <a:ea typeface="Comic Sans MS"/>
                <a:cs typeface="Comic Sans MS"/>
                <a:sym typeface="Comic Sans MS"/>
              </a:rPr>
              <a:t>?</a:t>
            </a:r>
            <a:endParaRPr sz="9600" b="1">
              <a:solidFill>
                <a:srgbClr val="1C4587"/>
              </a:solidFill>
              <a:latin typeface="Comic Sans MS"/>
              <a:ea typeface="Comic Sans MS"/>
              <a:cs typeface="Comic Sans MS"/>
              <a:sym typeface="Comic Sans M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66375" y="358385"/>
            <a:ext cx="5626200" cy="637326"/>
          </a:xfrm>
        </p:spPr>
        <p:txBody>
          <a:bodyPr/>
          <a:lstStyle/>
          <a:p>
            <a:pPr algn="ctr"/>
            <a:r>
              <a:rPr lang="en-US" dirty="0" smtClean="0"/>
              <a:t>Resource Websites Used:</a:t>
            </a:r>
            <a:endParaRPr lang="en-US" dirty="0"/>
          </a:p>
        </p:txBody>
      </p:sp>
      <p:sp>
        <p:nvSpPr>
          <p:cNvPr id="8" name="Text Placeholder 7"/>
          <p:cNvSpPr>
            <a:spLocks noGrp="1"/>
          </p:cNvSpPr>
          <p:nvPr>
            <p:ph type="body" idx="1"/>
          </p:nvPr>
        </p:nvSpPr>
        <p:spPr>
          <a:xfrm>
            <a:off x="866375" y="995711"/>
            <a:ext cx="7849650" cy="3371832"/>
          </a:xfrm>
        </p:spPr>
        <p:txBody>
          <a:bodyPr/>
          <a:lstStyle/>
          <a:p>
            <a:r>
              <a:rPr lang="en-US" dirty="0" smtClean="0"/>
              <a:t>OCPS Code of Conduct: </a:t>
            </a:r>
            <a:r>
              <a:rPr lang="en" u="sng" dirty="0">
                <a:solidFill>
                  <a:schemeClr val="hlink"/>
                </a:solidFill>
                <a:hlinkClick r:id="rId2"/>
              </a:rPr>
              <a:t>https://www.ocps.net/UserFiles/Servers/Server_54619/File/Frequently%20Updated%20Documents/Code%20of%20Conduct.pdf</a:t>
            </a:r>
            <a:endParaRPr lang="en" u="sng" dirty="0">
              <a:solidFill>
                <a:schemeClr val="hlink"/>
              </a:solidFill>
            </a:endParaRPr>
          </a:p>
          <a:p>
            <a:r>
              <a:rPr lang="en-US" dirty="0" smtClean="0"/>
              <a:t>Pew Research Center: </a:t>
            </a:r>
            <a:r>
              <a:rPr lang="en-US" dirty="0">
                <a:solidFill>
                  <a:schemeClr val="hlink"/>
                </a:solidFill>
                <a:hlinkClick r:id="rId3"/>
              </a:rPr>
              <a:t>http://www.pewresearch.org/about</a:t>
            </a:r>
            <a:r>
              <a:rPr lang="en-US" dirty="0" smtClean="0">
                <a:solidFill>
                  <a:schemeClr val="hlink"/>
                </a:solidFill>
                <a:hlinkClick r:id="rId3"/>
              </a:rPr>
              <a:t>/</a:t>
            </a:r>
            <a:endParaRPr lang="en-US" dirty="0" smtClean="0">
              <a:solidFill>
                <a:schemeClr val="hlink"/>
              </a:solidFill>
            </a:endParaRPr>
          </a:p>
          <a:p>
            <a:r>
              <a:rPr lang="en-US" dirty="0" smtClean="0">
                <a:solidFill>
                  <a:schemeClr val="hlink"/>
                </a:solidFill>
              </a:rPr>
              <a:t>The Journal: </a:t>
            </a:r>
            <a:r>
              <a:rPr lang="en-US" dirty="0">
                <a:solidFill>
                  <a:schemeClr val="hlink"/>
                </a:solidFill>
                <a:hlinkClick r:id="rId4"/>
              </a:rPr>
              <a:t>https://uisjournal.com/features/2018/04/14/cyberbullying-beyond-2018</a:t>
            </a:r>
            <a:r>
              <a:rPr lang="en-US" dirty="0" smtClean="0">
                <a:solidFill>
                  <a:schemeClr val="hlink"/>
                </a:solidFill>
                <a:hlinkClick r:id="rId4"/>
              </a:rPr>
              <a:t>/</a:t>
            </a:r>
            <a:endParaRPr lang="en-US" dirty="0" smtClean="0">
              <a:solidFill>
                <a:schemeClr val="hlink"/>
              </a:solidFill>
            </a:endParaRPr>
          </a:p>
          <a:p>
            <a:r>
              <a:rPr lang="en-US" dirty="0" smtClean="0">
                <a:solidFill>
                  <a:schemeClr val="hlink"/>
                </a:solidFill>
              </a:rPr>
              <a:t>Cyberbullying Research Center: </a:t>
            </a:r>
            <a:r>
              <a:rPr lang="en-US" dirty="0">
                <a:hlinkClick r:id="rId5"/>
              </a:rPr>
              <a:t>https://</a:t>
            </a:r>
            <a:r>
              <a:rPr lang="en-US" dirty="0" smtClean="0">
                <a:hlinkClick r:id="rId5"/>
              </a:rPr>
              <a:t>cyberbullying.org/summary-of-our-cyberbullying-research</a:t>
            </a:r>
            <a:endParaRPr lang="en-US" dirty="0" smtClean="0"/>
          </a:p>
          <a:p>
            <a:r>
              <a:rPr lang="en-US" dirty="0">
                <a:hlinkClick r:id="rId6"/>
              </a:rPr>
              <a:t>https://</a:t>
            </a:r>
            <a:r>
              <a:rPr lang="en-US" dirty="0" smtClean="0">
                <a:hlinkClick r:id="rId6"/>
              </a:rPr>
              <a:t>www.stopbullying.gov/laws/federal/index.html</a:t>
            </a:r>
            <a:endParaRPr lang="en-US" dirty="0" smtClean="0"/>
          </a:p>
          <a:p>
            <a:r>
              <a:rPr lang="en-US" dirty="0">
                <a:hlinkClick r:id="rId7"/>
              </a:rPr>
              <a:t>http://</a:t>
            </a:r>
            <a:r>
              <a:rPr lang="en-US" dirty="0" smtClean="0">
                <a:hlinkClick r:id="rId7"/>
              </a:rPr>
              <a:t>www.leg.state.fl.us/statutes/index.cfm?App_mode=Display_Statute&amp;URL=1000-1099/1006/Sections/1006.147.html</a:t>
            </a:r>
            <a:endParaRPr lang="en-US" dirty="0" smtClean="0"/>
          </a:p>
          <a:p>
            <a:endParaRPr lang="en-US" dirty="0" smtClean="0"/>
          </a:p>
          <a:p>
            <a:endParaRPr lang="en-US" dirty="0">
              <a:solidFill>
                <a:schemeClr val="hlink"/>
              </a:solidFill>
            </a:endParaRPr>
          </a:p>
          <a:p>
            <a:endParaRPr lang="en-US" dirty="0" smtClean="0">
              <a:solidFill>
                <a:schemeClr val="hlink"/>
              </a:solidFill>
            </a:endParaRPr>
          </a:p>
          <a:p>
            <a:endParaRPr lang="en-US" dirty="0">
              <a:solidFill>
                <a:schemeClr val="hlink"/>
              </a:solidFill>
            </a:endParaRPr>
          </a:p>
          <a:p>
            <a:endParaRPr lang="en-US"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3798132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70675" y="1233976"/>
            <a:ext cx="5626200" cy="3529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600" dirty="0">
                <a:solidFill>
                  <a:srgbClr val="FAB7EB"/>
                </a:solidFill>
              </a:rPr>
              <a:t>We are the C.A.P.</a:t>
            </a:r>
            <a:endParaRPr sz="3600" dirty="0">
              <a:solidFill>
                <a:srgbClr val="FAB7EB"/>
              </a:solidFill>
            </a:endParaRPr>
          </a:p>
          <a:p>
            <a:pPr marL="0" lvl="0" indent="0" rtl="0">
              <a:spcBef>
                <a:spcPts val="1000"/>
              </a:spcBef>
              <a:spcAft>
                <a:spcPts val="0"/>
              </a:spcAft>
              <a:buNone/>
            </a:pPr>
            <a:r>
              <a:rPr lang="en" dirty="0">
                <a:solidFill>
                  <a:srgbClr val="D17BE1"/>
                </a:solidFill>
              </a:rPr>
              <a:t>☞Advisors: Nerlie and Gabrielle</a:t>
            </a:r>
            <a:endParaRPr dirty="0">
              <a:solidFill>
                <a:srgbClr val="D17BE1"/>
              </a:solidFill>
            </a:endParaRPr>
          </a:p>
          <a:p>
            <a:pPr marL="0" lvl="0" indent="0" rtl="0">
              <a:spcBef>
                <a:spcPts val="1000"/>
              </a:spcBef>
              <a:spcAft>
                <a:spcPts val="0"/>
              </a:spcAft>
              <a:buNone/>
            </a:pPr>
            <a:r>
              <a:rPr lang="en" dirty="0">
                <a:solidFill>
                  <a:srgbClr val="D17BE1"/>
                </a:solidFill>
              </a:rPr>
              <a:t>☞Group </a:t>
            </a:r>
            <a:r>
              <a:rPr lang="en" dirty="0" smtClean="0">
                <a:solidFill>
                  <a:srgbClr val="D17BE1"/>
                </a:solidFill>
              </a:rPr>
              <a:t>Leads</a:t>
            </a:r>
            <a:r>
              <a:rPr lang="en" dirty="0">
                <a:solidFill>
                  <a:srgbClr val="D17BE1"/>
                </a:solidFill>
              </a:rPr>
              <a:t>: Kevin C. (Research) and </a:t>
            </a:r>
            <a:r>
              <a:rPr lang="en" dirty="0" smtClean="0">
                <a:solidFill>
                  <a:srgbClr val="D17BE1"/>
                </a:solidFill>
              </a:rPr>
              <a:t>Alenis (Art</a:t>
            </a:r>
            <a:r>
              <a:rPr lang="en" dirty="0">
                <a:solidFill>
                  <a:srgbClr val="D17BE1"/>
                </a:solidFill>
              </a:rPr>
              <a:t>)</a:t>
            </a:r>
            <a:endParaRPr dirty="0">
              <a:solidFill>
                <a:srgbClr val="D17BE1"/>
              </a:solidFill>
            </a:endParaRPr>
          </a:p>
          <a:p>
            <a:pPr marL="0" lvl="0" indent="0" rtl="0">
              <a:spcBef>
                <a:spcPts val="1000"/>
              </a:spcBef>
              <a:spcAft>
                <a:spcPts val="0"/>
              </a:spcAft>
              <a:buNone/>
            </a:pPr>
            <a:r>
              <a:rPr lang="en" dirty="0">
                <a:solidFill>
                  <a:srgbClr val="D17BE1"/>
                </a:solidFill>
              </a:rPr>
              <a:t>☞</a:t>
            </a:r>
            <a:r>
              <a:rPr lang="en" dirty="0" smtClean="0">
                <a:solidFill>
                  <a:srgbClr val="D17BE1"/>
                </a:solidFill>
              </a:rPr>
              <a:t>Art: </a:t>
            </a:r>
            <a:r>
              <a:rPr lang="en" dirty="0">
                <a:solidFill>
                  <a:srgbClr val="D17BE1"/>
                </a:solidFill>
              </a:rPr>
              <a:t>Nahanka, Nilisa-marie, and Brenda</a:t>
            </a:r>
            <a:endParaRPr dirty="0">
              <a:solidFill>
                <a:srgbClr val="D17BE1"/>
              </a:solidFill>
            </a:endParaRPr>
          </a:p>
          <a:p>
            <a:pPr marL="0" lvl="0" indent="0">
              <a:spcBef>
                <a:spcPts val="1000"/>
              </a:spcBef>
              <a:spcAft>
                <a:spcPts val="1000"/>
              </a:spcAft>
              <a:buNone/>
            </a:pPr>
            <a:r>
              <a:rPr lang="en" dirty="0">
                <a:solidFill>
                  <a:srgbClr val="D17BE1"/>
                </a:solidFill>
              </a:rPr>
              <a:t>☞Research: </a:t>
            </a:r>
            <a:r>
              <a:rPr lang="en" dirty="0" smtClean="0">
                <a:solidFill>
                  <a:srgbClr val="D17BE1"/>
                </a:solidFill>
              </a:rPr>
              <a:t>Kevin </a:t>
            </a:r>
            <a:r>
              <a:rPr lang="en" dirty="0">
                <a:solidFill>
                  <a:srgbClr val="D17BE1"/>
                </a:solidFill>
              </a:rPr>
              <a:t>G., </a:t>
            </a:r>
            <a:r>
              <a:rPr lang="en" dirty="0" smtClean="0">
                <a:solidFill>
                  <a:srgbClr val="D17BE1"/>
                </a:solidFill>
              </a:rPr>
              <a:t>Shoodlyne, Jada, and Justice</a:t>
            </a:r>
            <a:endParaRPr dirty="0">
              <a:solidFill>
                <a:srgbClr val="D17BE1"/>
              </a:solidFill>
            </a:endParaRPr>
          </a:p>
        </p:txBody>
      </p:sp>
      <p:sp>
        <p:nvSpPr>
          <p:cNvPr id="65" name="Shape 65"/>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a:t>
            </a:fld>
            <a:endParaRPr/>
          </a:p>
        </p:txBody>
      </p:sp>
      <p:pic>
        <p:nvPicPr>
          <p:cNvPr id="66" name="Shape 66"/>
          <p:cNvPicPr preferRelativeResize="0"/>
          <p:nvPr/>
        </p:nvPicPr>
        <p:blipFill rotWithShape="1">
          <a:blip r:embed="rId3">
            <a:alphaModFix amt="95000"/>
          </a:blip>
          <a:srcRect t="-3108" r="-2796" b="20661"/>
          <a:stretch/>
        </p:blipFill>
        <p:spPr>
          <a:xfrm rot="122036">
            <a:off x="6790888" y="447970"/>
            <a:ext cx="1662899" cy="1711059"/>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738150" y="1076875"/>
            <a:ext cx="5478900" cy="3150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i="0">
                <a:solidFill>
                  <a:srgbClr val="44BF97"/>
                </a:solidFill>
              </a:rPr>
              <a:t>☞Cyberbullying has become a concerning matter in schools around Orange County because there has been an increase in students using social media platforms to harass other students.</a:t>
            </a:r>
            <a:endParaRPr sz="2400" i="0">
              <a:solidFill>
                <a:srgbClr val="44BF97"/>
              </a:solidFill>
            </a:endParaRPr>
          </a:p>
          <a:p>
            <a:pPr marL="0" lvl="0" indent="0">
              <a:spcBef>
                <a:spcPts val="0"/>
              </a:spcBef>
              <a:spcAft>
                <a:spcPts val="0"/>
              </a:spcAft>
              <a:buNone/>
            </a:pPr>
            <a:endParaRPr sz="2400" i="0">
              <a:solidFill>
                <a:srgbClr val="44BF97"/>
              </a:solidFill>
            </a:endParaRPr>
          </a:p>
          <a:p>
            <a:pPr marL="0" lvl="0" indent="0">
              <a:spcBef>
                <a:spcPts val="0"/>
              </a:spcBef>
              <a:spcAft>
                <a:spcPts val="0"/>
              </a:spcAft>
              <a:buNone/>
            </a:pPr>
            <a:endParaRPr sz="2400" i="0">
              <a:solidFill>
                <a:srgbClr val="44BF97"/>
              </a:solidFill>
            </a:endParaRPr>
          </a:p>
        </p:txBody>
      </p:sp>
      <p:sp>
        <p:nvSpPr>
          <p:cNvPr id="72" name="Shape 72"/>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a:t>
            </a:fld>
            <a:endParaRPr/>
          </a:p>
        </p:txBody>
      </p:sp>
      <p:sp>
        <p:nvSpPr>
          <p:cNvPr id="73" name="Shape 73"/>
          <p:cNvSpPr/>
          <p:nvPr/>
        </p:nvSpPr>
        <p:spPr>
          <a:xfrm>
            <a:off x="7098300" y="1076881"/>
            <a:ext cx="1281591" cy="1294312"/>
          </a:xfrm>
          <a:custGeom>
            <a:avLst/>
            <a:gdLst/>
            <a:ahLst/>
            <a:cxnLst/>
            <a:rect l="0" t="0" r="0" b="0"/>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44BF9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 name="Shape 74"/>
          <p:cNvSpPr txBox="1"/>
          <p:nvPr/>
        </p:nvSpPr>
        <p:spPr>
          <a:xfrm>
            <a:off x="738150" y="547375"/>
            <a:ext cx="3295800" cy="467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a:solidFill>
                  <a:srgbClr val="58F8C4"/>
                </a:solidFill>
                <a:latin typeface="Pangolin"/>
                <a:ea typeface="Pangolin"/>
                <a:cs typeface="Pangolin"/>
                <a:sym typeface="Pangolin"/>
              </a:rPr>
              <a:t>THE ISSUE:</a:t>
            </a:r>
            <a:endParaRPr sz="3000">
              <a:solidFill>
                <a:srgbClr val="58F8C4"/>
              </a:solidFill>
              <a:latin typeface="Pangolin"/>
              <a:ea typeface="Pangolin"/>
              <a:cs typeface="Pangolin"/>
              <a:sym typeface="Pangolin"/>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737400" y="305910"/>
            <a:ext cx="56262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000">
                <a:solidFill>
                  <a:srgbClr val="66C9D9"/>
                </a:solidFill>
                <a:latin typeface="Pangolin"/>
                <a:ea typeface="Pangolin"/>
                <a:cs typeface="Pangolin"/>
                <a:sym typeface="Pangolin"/>
              </a:rPr>
              <a:t>THE SUPPORTERS:</a:t>
            </a:r>
            <a:endParaRPr sz="3000">
              <a:solidFill>
                <a:srgbClr val="66C9D9"/>
              </a:solidFill>
              <a:latin typeface="Pangolin"/>
              <a:ea typeface="Pangolin"/>
              <a:cs typeface="Pangolin"/>
              <a:sym typeface="Pangolin"/>
            </a:endParaRPr>
          </a:p>
        </p:txBody>
      </p:sp>
      <p:sp>
        <p:nvSpPr>
          <p:cNvPr id="80" name="Shape 80"/>
          <p:cNvSpPr txBox="1">
            <a:spLocks noGrp="1"/>
          </p:cNvSpPr>
          <p:nvPr>
            <p:ph type="body" idx="1"/>
          </p:nvPr>
        </p:nvSpPr>
        <p:spPr>
          <a:xfrm>
            <a:off x="737400" y="1113475"/>
            <a:ext cx="5626200" cy="33819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b="1" dirty="0">
                <a:solidFill>
                  <a:srgbClr val="4B94A0"/>
                </a:solidFill>
              </a:rPr>
              <a:t>“My role is to stop bullying and teach students the right way to communicate with </a:t>
            </a:r>
            <a:r>
              <a:rPr lang="en" b="1" dirty="0" smtClean="0">
                <a:solidFill>
                  <a:srgbClr val="4B94A0"/>
                </a:solidFill>
              </a:rPr>
              <a:t>others to make positive relationships.” </a:t>
            </a:r>
            <a:r>
              <a:rPr lang="en" b="1" dirty="0">
                <a:solidFill>
                  <a:srgbClr val="4B94A0"/>
                </a:solidFill>
              </a:rPr>
              <a:t>-Ms. Jefferson (Principal of Robinswood MS)</a:t>
            </a:r>
            <a:endParaRPr b="1" dirty="0">
              <a:solidFill>
                <a:srgbClr val="4B94A0"/>
              </a:solidFill>
            </a:endParaRPr>
          </a:p>
          <a:p>
            <a:pPr marL="0" lvl="0" indent="0">
              <a:spcBef>
                <a:spcPts val="0"/>
              </a:spcBef>
              <a:spcAft>
                <a:spcPts val="0"/>
              </a:spcAft>
              <a:buClr>
                <a:schemeClr val="dk1"/>
              </a:buClr>
              <a:buSzPts val="1100"/>
              <a:buFont typeface="Arial"/>
              <a:buNone/>
            </a:pPr>
            <a:endParaRPr b="1" dirty="0">
              <a:solidFill>
                <a:srgbClr val="4B94A0"/>
              </a:solidFill>
            </a:endParaRPr>
          </a:p>
          <a:p>
            <a:pPr marL="0" lvl="0" indent="0">
              <a:spcBef>
                <a:spcPts val="0"/>
              </a:spcBef>
              <a:spcAft>
                <a:spcPts val="0"/>
              </a:spcAft>
              <a:buClr>
                <a:schemeClr val="dk1"/>
              </a:buClr>
              <a:buSzPts val="1100"/>
              <a:buFont typeface="Arial"/>
              <a:buNone/>
            </a:pPr>
            <a:r>
              <a:rPr lang="en" b="1" dirty="0">
                <a:solidFill>
                  <a:srgbClr val="4B94A0"/>
                </a:solidFill>
              </a:rPr>
              <a:t>“Cyberbullying is a very cowardly method of negative expression. Love yourself so you can treat others </a:t>
            </a:r>
            <a:r>
              <a:rPr lang="en" b="1" dirty="0" smtClean="0">
                <a:solidFill>
                  <a:srgbClr val="4B94A0"/>
                </a:solidFill>
              </a:rPr>
              <a:t>better.”- </a:t>
            </a:r>
            <a:r>
              <a:rPr lang="en" b="1" dirty="0">
                <a:solidFill>
                  <a:srgbClr val="4B94A0"/>
                </a:solidFill>
              </a:rPr>
              <a:t>Mr. Smith (C.A.P. sponsor).</a:t>
            </a:r>
            <a:endParaRPr b="1" dirty="0">
              <a:solidFill>
                <a:srgbClr val="4B94A0"/>
              </a:solidFill>
            </a:endParaRPr>
          </a:p>
          <a:p>
            <a:pPr marL="0" lvl="0" indent="0">
              <a:spcBef>
                <a:spcPts val="0"/>
              </a:spcBef>
              <a:spcAft>
                <a:spcPts val="0"/>
              </a:spcAft>
              <a:buClr>
                <a:schemeClr val="dk1"/>
              </a:buClr>
              <a:buSzPts val="1100"/>
              <a:buFont typeface="Arial"/>
              <a:buNone/>
            </a:pPr>
            <a:endParaRPr b="1" dirty="0">
              <a:solidFill>
                <a:srgbClr val="4B94A0"/>
              </a:solidFill>
            </a:endParaRPr>
          </a:p>
          <a:p>
            <a:pPr marL="0" lvl="0" indent="0">
              <a:spcBef>
                <a:spcPts val="0"/>
              </a:spcBef>
              <a:spcAft>
                <a:spcPts val="0"/>
              </a:spcAft>
              <a:buClr>
                <a:schemeClr val="dk1"/>
              </a:buClr>
              <a:buSzPts val="1100"/>
              <a:buFont typeface="Arial"/>
              <a:buNone/>
            </a:pPr>
            <a:r>
              <a:rPr lang="en" b="1" dirty="0">
                <a:solidFill>
                  <a:srgbClr val="4B94A0"/>
                </a:solidFill>
              </a:rPr>
              <a:t>[online</a:t>
            </a:r>
            <a:r>
              <a:rPr lang="en" b="1" dirty="0" smtClean="0">
                <a:solidFill>
                  <a:srgbClr val="4B94A0"/>
                </a:solidFill>
              </a:rPr>
              <a:t>]”...Name </a:t>
            </a:r>
            <a:r>
              <a:rPr lang="en" b="1" dirty="0">
                <a:solidFill>
                  <a:srgbClr val="4B94A0"/>
                </a:solidFill>
              </a:rPr>
              <a:t>calling might lead to </a:t>
            </a:r>
            <a:r>
              <a:rPr lang="en" b="1" dirty="0" smtClean="0">
                <a:solidFill>
                  <a:srgbClr val="4B94A0"/>
                </a:solidFill>
              </a:rPr>
              <a:t>[negative] reactions...”-</a:t>
            </a:r>
            <a:r>
              <a:rPr lang="en" b="1" dirty="0">
                <a:solidFill>
                  <a:srgbClr val="4B94A0"/>
                </a:solidFill>
              </a:rPr>
              <a:t>Mr. Milton. (</a:t>
            </a:r>
            <a:r>
              <a:rPr lang="en" b="1" dirty="0" smtClean="0">
                <a:solidFill>
                  <a:srgbClr val="4B94A0"/>
                </a:solidFill>
              </a:rPr>
              <a:t>SAFE </a:t>
            </a:r>
            <a:r>
              <a:rPr lang="en" b="1" dirty="0">
                <a:solidFill>
                  <a:srgbClr val="4B94A0"/>
                </a:solidFill>
              </a:rPr>
              <a:t>Coordinator)</a:t>
            </a:r>
            <a:endParaRPr b="1" dirty="0">
              <a:solidFill>
                <a:srgbClr val="4B94A0"/>
              </a:solidFill>
            </a:endParaRPr>
          </a:p>
        </p:txBody>
      </p:sp>
      <p:sp>
        <p:nvSpPr>
          <p:cNvPr id="81" name="Shape 81"/>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a:t>
            </a:fld>
            <a:endParaRPr/>
          </a:p>
        </p:txBody>
      </p:sp>
      <p:pic>
        <p:nvPicPr>
          <p:cNvPr id="82" name="Shape 82" descr="Related image"/>
          <p:cNvPicPr preferRelativeResize="0"/>
          <p:nvPr/>
        </p:nvPicPr>
        <p:blipFill>
          <a:blip r:embed="rId3">
            <a:alphaModFix/>
          </a:blip>
          <a:stretch>
            <a:fillRect/>
          </a:stretch>
        </p:blipFill>
        <p:spPr>
          <a:xfrm rot="124631">
            <a:off x="6812421" y="480789"/>
            <a:ext cx="1629791" cy="16699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866375" y="358385"/>
            <a:ext cx="5626200" cy="857400"/>
          </a:xfrm>
          <a:prstGeom prst="rect">
            <a:avLst/>
          </a:prstGeom>
          <a:ln>
            <a:noFill/>
          </a:ln>
        </p:spPr>
        <p:txBody>
          <a:bodyPr spcFirstLastPara="1" wrap="square" lIns="91425" tIns="91425" rIns="91425" bIns="91425" anchor="b" anchorCtr="0">
            <a:noAutofit/>
          </a:bodyPr>
          <a:lstStyle/>
          <a:p>
            <a:pPr marL="0" lvl="0" indent="0">
              <a:spcBef>
                <a:spcPts val="0"/>
              </a:spcBef>
              <a:spcAft>
                <a:spcPts val="0"/>
              </a:spcAft>
              <a:buNone/>
            </a:pPr>
            <a:r>
              <a:rPr lang="en" sz="3000">
                <a:solidFill>
                  <a:srgbClr val="274E13"/>
                </a:solidFill>
                <a:latin typeface="EB Garamond"/>
                <a:ea typeface="EB Garamond"/>
                <a:cs typeface="EB Garamond"/>
                <a:sym typeface="EB Garamond"/>
              </a:rPr>
              <a:t>The Policy:</a:t>
            </a:r>
            <a:endParaRPr sz="3000">
              <a:solidFill>
                <a:srgbClr val="274E13"/>
              </a:solidFill>
              <a:latin typeface="EB Garamond"/>
              <a:ea typeface="EB Garamond"/>
              <a:cs typeface="EB Garamond"/>
              <a:sym typeface="EB Garamond"/>
            </a:endParaRPr>
          </a:p>
        </p:txBody>
      </p:sp>
      <p:sp>
        <p:nvSpPr>
          <p:cNvPr id="88" name="Shape 88"/>
          <p:cNvSpPr txBox="1">
            <a:spLocks noGrp="1"/>
          </p:cNvSpPr>
          <p:nvPr>
            <p:ph type="body" idx="1"/>
          </p:nvPr>
        </p:nvSpPr>
        <p:spPr>
          <a:xfrm>
            <a:off x="866375" y="1304543"/>
            <a:ext cx="5626200" cy="3063000"/>
          </a:xfrm>
          <a:prstGeom prst="rect">
            <a:avLst/>
          </a:prstGeom>
        </p:spPr>
        <p:txBody>
          <a:bodyPr spcFirstLastPara="1" wrap="square" lIns="91425" tIns="91425" rIns="91425" bIns="91425" anchor="t" anchorCtr="0">
            <a:noAutofit/>
          </a:bodyPr>
          <a:lstStyle/>
          <a:p>
            <a:pPr marL="0" indent="0">
              <a:buClr>
                <a:srgbClr val="000000"/>
              </a:buClr>
              <a:buSzPts val="1100"/>
              <a:buNone/>
            </a:pPr>
            <a:r>
              <a:rPr lang="en" sz="2000" dirty="0" smtClean="0">
                <a:solidFill>
                  <a:srgbClr val="274E13"/>
                </a:solidFill>
              </a:rPr>
              <a:t>OCPS district </a:t>
            </a:r>
            <a:r>
              <a:rPr lang="en" sz="2000" dirty="0">
                <a:solidFill>
                  <a:srgbClr val="274E13"/>
                </a:solidFill>
              </a:rPr>
              <a:t>guidelines police the use of social media by </a:t>
            </a:r>
            <a:r>
              <a:rPr lang="en" sz="2000" dirty="0" smtClean="0">
                <a:solidFill>
                  <a:srgbClr val="274E13"/>
                </a:solidFill>
              </a:rPr>
              <a:t>monitoring </a:t>
            </a:r>
            <a:r>
              <a:rPr lang="en" sz="2000" dirty="0">
                <a:solidFill>
                  <a:srgbClr val="274E13"/>
                </a:solidFill>
              </a:rPr>
              <a:t>online communications on its network and affiliated websites and foster the </a:t>
            </a:r>
            <a:r>
              <a:rPr lang="en" sz="2000" i="1" dirty="0" smtClean="0">
                <a:solidFill>
                  <a:srgbClr val="274E13"/>
                </a:solidFill>
                <a:hlinkClick r:id="rId3"/>
              </a:rPr>
              <a:t>“See Something, Say </a:t>
            </a:r>
            <a:r>
              <a:rPr lang="en" sz="2000" i="1" dirty="0">
                <a:solidFill>
                  <a:srgbClr val="274E13"/>
                </a:solidFill>
                <a:hlinkClick r:id="rId3"/>
              </a:rPr>
              <a:t>S</a:t>
            </a:r>
            <a:r>
              <a:rPr lang="en" sz="2000" i="1" dirty="0" smtClean="0">
                <a:solidFill>
                  <a:srgbClr val="274E13"/>
                </a:solidFill>
                <a:hlinkClick r:id="rId3"/>
              </a:rPr>
              <a:t>omething</a:t>
            </a:r>
            <a:r>
              <a:rPr lang="en" sz="2000" i="1" dirty="0">
                <a:solidFill>
                  <a:srgbClr val="274E13"/>
                </a:solidFill>
                <a:hlinkClick r:id="rId3"/>
              </a:rPr>
              <a:t>” </a:t>
            </a:r>
            <a:r>
              <a:rPr lang="en" sz="2000" dirty="0">
                <a:solidFill>
                  <a:srgbClr val="274E13"/>
                </a:solidFill>
              </a:rPr>
              <a:t>adage to students. We propose our support to help strengthen the existing awareness about the causes, effects, and the need for prevention regarding the inappropriate use of social media to avert these acts of cyberbullying.</a:t>
            </a:r>
            <a:endParaRPr lang="en-US" sz="2000" dirty="0"/>
          </a:p>
          <a:p>
            <a:pPr marL="0" lvl="0" indent="0">
              <a:spcBef>
                <a:spcPts val="0"/>
              </a:spcBef>
              <a:spcAft>
                <a:spcPts val="0"/>
              </a:spcAft>
              <a:buClr>
                <a:srgbClr val="000000"/>
              </a:buClr>
              <a:buSzPts val="1100"/>
              <a:buFont typeface="Arial"/>
              <a:buNone/>
            </a:pPr>
            <a:endParaRPr sz="2000" dirty="0">
              <a:solidFill>
                <a:srgbClr val="274E13"/>
              </a:solidFill>
            </a:endParaRPr>
          </a:p>
          <a:p>
            <a:pPr marL="0" lvl="0" indent="0">
              <a:spcBef>
                <a:spcPts val="0"/>
              </a:spcBef>
              <a:spcAft>
                <a:spcPts val="0"/>
              </a:spcAft>
              <a:buClr>
                <a:schemeClr val="dk1"/>
              </a:buClr>
              <a:buSzPts val="1100"/>
              <a:buFont typeface="Arial"/>
              <a:buNone/>
            </a:pPr>
            <a:endParaRPr sz="2000" dirty="0">
              <a:solidFill>
                <a:srgbClr val="274E13"/>
              </a:solidFill>
            </a:endParaRPr>
          </a:p>
        </p:txBody>
      </p:sp>
      <p:sp>
        <p:nvSpPr>
          <p:cNvPr id="89" name="Shape 89"/>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5</a:t>
            </a:fld>
            <a:endParaRPr/>
          </a:p>
        </p:txBody>
      </p:sp>
      <p:pic>
        <p:nvPicPr>
          <p:cNvPr id="90" name="Shape 90"/>
          <p:cNvPicPr preferRelativeResize="0"/>
          <p:nvPr/>
        </p:nvPicPr>
        <p:blipFill>
          <a:blip r:embed="rId4">
            <a:alphaModFix/>
          </a:blip>
          <a:stretch>
            <a:fillRect/>
          </a:stretch>
        </p:blipFill>
        <p:spPr>
          <a:xfrm rot="160248">
            <a:off x="6804475" y="533170"/>
            <a:ext cx="1598675" cy="1567283"/>
          </a:xfrm>
          <a:prstGeom prst="rect">
            <a:avLst/>
          </a:prstGeom>
          <a:noFill/>
          <a:ln>
            <a:noFill/>
          </a:ln>
        </p:spPr>
      </p:pic>
      <p:sp>
        <p:nvSpPr>
          <p:cNvPr id="91" name="Shape 91"/>
          <p:cNvSpPr txBox="1"/>
          <p:nvPr/>
        </p:nvSpPr>
        <p:spPr>
          <a:xfrm>
            <a:off x="6693100" y="2210225"/>
            <a:ext cx="1670100" cy="294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800"/>
              <a:t>Pic from </a:t>
            </a:r>
            <a:r>
              <a:rPr lang="en" sz="800" u="sng">
                <a:solidFill>
                  <a:schemeClr val="hlink"/>
                </a:solidFill>
                <a:hlinkClick r:id="rId5"/>
              </a:rPr>
              <a:t>Change.Org</a:t>
            </a:r>
            <a:endParaRPr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866375" y="358385"/>
            <a:ext cx="5626200" cy="857400"/>
          </a:xfrm>
          <a:prstGeom prst="rect">
            <a:avLst/>
          </a:prstGeom>
          <a:ln>
            <a:noFill/>
          </a:ln>
        </p:spPr>
        <p:txBody>
          <a:bodyPr spcFirstLastPara="1" wrap="square" lIns="91425" tIns="91425" rIns="91425" bIns="91425" anchor="b" anchorCtr="0">
            <a:noAutofit/>
          </a:bodyPr>
          <a:lstStyle/>
          <a:p>
            <a:pPr marL="0" lvl="0" indent="0">
              <a:spcBef>
                <a:spcPts val="0"/>
              </a:spcBef>
              <a:spcAft>
                <a:spcPts val="0"/>
              </a:spcAft>
              <a:buNone/>
            </a:pPr>
            <a:r>
              <a:rPr lang="en" sz="3000" dirty="0" smtClean="0">
                <a:solidFill>
                  <a:srgbClr val="274E13"/>
                </a:solidFill>
                <a:latin typeface="EB Garamond"/>
                <a:ea typeface="EB Garamond"/>
                <a:cs typeface="EB Garamond"/>
                <a:sym typeface="EB Garamond"/>
              </a:rPr>
              <a:t>Cyberbullying Statistics</a:t>
            </a:r>
            <a:endParaRPr sz="3000" dirty="0">
              <a:solidFill>
                <a:srgbClr val="274E13"/>
              </a:solidFill>
              <a:latin typeface="EB Garamond"/>
              <a:ea typeface="EB Garamond"/>
              <a:cs typeface="EB Garamond"/>
              <a:sym typeface="EB Garamond"/>
            </a:endParaRPr>
          </a:p>
        </p:txBody>
      </p:sp>
      <p:sp>
        <p:nvSpPr>
          <p:cNvPr id="88" name="Shape 88"/>
          <p:cNvSpPr txBox="1">
            <a:spLocks noGrp="1"/>
          </p:cNvSpPr>
          <p:nvPr>
            <p:ph type="body" idx="1"/>
          </p:nvPr>
        </p:nvSpPr>
        <p:spPr>
          <a:xfrm>
            <a:off x="866375" y="1304543"/>
            <a:ext cx="5626200" cy="3063000"/>
          </a:xfrm>
          <a:prstGeom prst="rect">
            <a:avLst/>
          </a:prstGeom>
        </p:spPr>
        <p:txBody>
          <a:bodyPr spcFirstLastPara="1" wrap="square" lIns="91425" tIns="91425" rIns="91425" bIns="91425" anchor="t" anchorCtr="0">
            <a:noAutofit/>
          </a:bodyPr>
          <a:lstStyle/>
          <a:p>
            <a:pPr marL="342900" indent="-342900">
              <a:buClr>
                <a:schemeClr val="dk1"/>
              </a:buClr>
              <a:buSzPts val="1100"/>
            </a:pPr>
            <a:r>
              <a:rPr lang="en-US" sz="2000" dirty="0" smtClean="0"/>
              <a:t>According to the </a:t>
            </a:r>
            <a:r>
              <a:rPr lang="en-US" sz="2000" dirty="0"/>
              <a:t>2017 </a:t>
            </a:r>
            <a:r>
              <a:rPr lang="en-US" sz="2000" dirty="0">
                <a:hlinkClick r:id="rId3"/>
              </a:rPr>
              <a:t>Pew Research Center</a:t>
            </a:r>
            <a:r>
              <a:rPr lang="en-US" sz="2000" dirty="0"/>
              <a:t> study on online harassment noted that around 40% of Americans have experienced online harassment personally, while around 62% of Americans already consider cyberbullying to be a major problem in our society</a:t>
            </a:r>
            <a:r>
              <a:rPr lang="en-US" sz="2000" dirty="0" smtClean="0"/>
              <a:t>. (From </a:t>
            </a:r>
            <a:r>
              <a:rPr lang="en-US" sz="2000" i="1" dirty="0" smtClean="0">
                <a:hlinkClick r:id="rId4"/>
              </a:rPr>
              <a:t>the Journal</a:t>
            </a:r>
            <a:r>
              <a:rPr lang="en-US" sz="2000" dirty="0" smtClean="0">
                <a:hlinkClick r:id="rId4"/>
              </a:rPr>
              <a:t>, “Cyberbullying Beyond 2018</a:t>
            </a:r>
            <a:r>
              <a:rPr lang="en-US" sz="2000" dirty="0" smtClean="0"/>
              <a:t>”)</a:t>
            </a:r>
            <a:endParaRPr sz="2000" dirty="0">
              <a:solidFill>
                <a:srgbClr val="274E13"/>
              </a:solidFill>
            </a:endParaRPr>
          </a:p>
        </p:txBody>
      </p:sp>
      <p:sp>
        <p:nvSpPr>
          <p:cNvPr id="89" name="Shape 89"/>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6</a:t>
            </a:fld>
            <a:endParaRPr/>
          </a:p>
        </p:txBody>
      </p:sp>
      <p:sp>
        <p:nvSpPr>
          <p:cNvPr id="91" name="Shape 91"/>
          <p:cNvSpPr txBox="1"/>
          <p:nvPr/>
        </p:nvSpPr>
        <p:spPr>
          <a:xfrm>
            <a:off x="6707168" y="2210225"/>
            <a:ext cx="1670100" cy="294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800" dirty="0"/>
              <a:t>Pic from </a:t>
            </a:r>
            <a:r>
              <a:rPr lang="en" sz="800" u="sng" dirty="0" smtClean="0">
                <a:solidFill>
                  <a:schemeClr val="hlink"/>
                </a:solidFill>
                <a:hlinkClick r:id="rId5"/>
              </a:rPr>
              <a:t>Pinterest</a:t>
            </a:r>
            <a:endParaRPr sz="800" dirty="0"/>
          </a:p>
        </p:txBody>
      </p:sp>
      <p:pic>
        <p:nvPicPr>
          <p:cNvPr id="1026" name="Picture 2" descr="Image result for take a stand lend a h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781">
            <a:off x="6809972" y="489277"/>
            <a:ext cx="1657693" cy="1628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619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866375" y="358385"/>
            <a:ext cx="5626200" cy="857400"/>
          </a:xfrm>
          <a:prstGeom prst="rect">
            <a:avLst/>
          </a:prstGeom>
          <a:ln>
            <a:noFill/>
          </a:ln>
        </p:spPr>
        <p:txBody>
          <a:bodyPr spcFirstLastPara="1" wrap="square" lIns="91425" tIns="91425" rIns="91425" bIns="91425" anchor="b" anchorCtr="0">
            <a:noAutofit/>
          </a:bodyPr>
          <a:lstStyle/>
          <a:p>
            <a:pPr marL="0" lvl="0" indent="0">
              <a:spcBef>
                <a:spcPts val="0"/>
              </a:spcBef>
              <a:spcAft>
                <a:spcPts val="0"/>
              </a:spcAft>
              <a:buNone/>
            </a:pPr>
            <a:r>
              <a:rPr lang="en" sz="3000" dirty="0" smtClean="0">
                <a:solidFill>
                  <a:srgbClr val="274E13"/>
                </a:solidFill>
                <a:latin typeface="EB Garamond"/>
                <a:ea typeface="EB Garamond"/>
                <a:cs typeface="EB Garamond"/>
                <a:sym typeface="EB Garamond"/>
              </a:rPr>
              <a:t>Cyberbullying Statistics</a:t>
            </a:r>
            <a:endParaRPr sz="3000" dirty="0">
              <a:solidFill>
                <a:srgbClr val="274E13"/>
              </a:solidFill>
              <a:latin typeface="EB Garamond"/>
              <a:ea typeface="EB Garamond"/>
              <a:cs typeface="EB Garamond"/>
              <a:sym typeface="EB Garamond"/>
            </a:endParaRPr>
          </a:p>
        </p:txBody>
      </p:sp>
      <p:sp>
        <p:nvSpPr>
          <p:cNvPr id="88" name="Shape 88"/>
          <p:cNvSpPr txBox="1">
            <a:spLocks noGrp="1"/>
          </p:cNvSpPr>
          <p:nvPr>
            <p:ph type="body" idx="1"/>
          </p:nvPr>
        </p:nvSpPr>
        <p:spPr>
          <a:xfrm>
            <a:off x="866375" y="1304543"/>
            <a:ext cx="5626200" cy="3063000"/>
          </a:xfrm>
          <a:prstGeom prst="rect">
            <a:avLst/>
          </a:prstGeom>
        </p:spPr>
        <p:txBody>
          <a:bodyPr spcFirstLastPara="1" wrap="square" lIns="91425" tIns="91425" rIns="91425" bIns="91425" anchor="t" anchorCtr="0">
            <a:noAutofit/>
          </a:bodyPr>
          <a:lstStyle/>
          <a:p>
            <a:pPr marL="342900" indent="-342900">
              <a:buClr>
                <a:schemeClr val="dk1"/>
              </a:buClr>
              <a:buSzPts val="1100"/>
            </a:pPr>
            <a:r>
              <a:rPr lang="en-US" sz="2000" dirty="0" smtClean="0">
                <a:solidFill>
                  <a:schemeClr val="accent3">
                    <a:lumMod val="50000"/>
                  </a:schemeClr>
                </a:solidFill>
              </a:rPr>
              <a:t>According to the </a:t>
            </a:r>
            <a:r>
              <a:rPr lang="en-US" sz="2000" dirty="0" smtClean="0">
                <a:solidFill>
                  <a:schemeClr val="accent3">
                    <a:lumMod val="50000"/>
                  </a:schemeClr>
                </a:solidFill>
                <a:hlinkClick r:id="rId3"/>
              </a:rPr>
              <a:t>Cyberbullying Research Center’s collected data from 2004-2016</a:t>
            </a:r>
            <a:r>
              <a:rPr lang="en-US" sz="2000" dirty="0" smtClean="0">
                <a:solidFill>
                  <a:schemeClr val="accent3">
                    <a:lumMod val="50000"/>
                  </a:schemeClr>
                </a:solidFill>
              </a:rPr>
              <a:t>, the average offender rate between sampled American middle and high schoolers was about 16%, but the victim rate was near 28%. </a:t>
            </a:r>
          </a:p>
          <a:p>
            <a:pPr marL="800100" lvl="1" indent="-342900">
              <a:buClr>
                <a:schemeClr val="dk1"/>
              </a:buClr>
              <a:buSzPts val="1100"/>
            </a:pPr>
            <a:r>
              <a:rPr lang="en-US" sz="2000" dirty="0" smtClean="0">
                <a:solidFill>
                  <a:schemeClr val="accent3">
                    <a:lumMod val="50000"/>
                  </a:schemeClr>
                </a:solidFill>
              </a:rPr>
              <a:t>One could infer from these findings that it is almost twice as likely to be a cyberbullying victim than an offender.</a:t>
            </a:r>
            <a:endParaRPr sz="2000" dirty="0">
              <a:solidFill>
                <a:schemeClr val="accent3">
                  <a:lumMod val="50000"/>
                </a:schemeClr>
              </a:solidFill>
            </a:endParaRPr>
          </a:p>
        </p:txBody>
      </p:sp>
      <p:sp>
        <p:nvSpPr>
          <p:cNvPr id="89" name="Shape 89"/>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7</a:t>
            </a:fld>
            <a:endParaRPr/>
          </a:p>
        </p:txBody>
      </p:sp>
      <p:pic>
        <p:nvPicPr>
          <p:cNvPr id="90" name="Shape 90"/>
          <p:cNvPicPr preferRelativeResize="0"/>
          <p:nvPr/>
        </p:nvPicPr>
        <p:blipFill>
          <a:blip r:embed="rId4">
            <a:alphaModFix/>
          </a:blip>
          <a:stretch>
            <a:fillRect/>
          </a:stretch>
        </p:blipFill>
        <p:spPr>
          <a:xfrm rot="160248">
            <a:off x="6804475" y="533170"/>
            <a:ext cx="1598675" cy="1567283"/>
          </a:xfrm>
          <a:prstGeom prst="rect">
            <a:avLst/>
          </a:prstGeom>
          <a:noFill/>
          <a:ln>
            <a:noFill/>
          </a:ln>
        </p:spPr>
      </p:pic>
      <p:sp>
        <p:nvSpPr>
          <p:cNvPr id="91" name="Shape 91"/>
          <p:cNvSpPr txBox="1"/>
          <p:nvPr/>
        </p:nvSpPr>
        <p:spPr>
          <a:xfrm>
            <a:off x="6693100" y="2210225"/>
            <a:ext cx="1670100" cy="294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800"/>
              <a:t>Pic from </a:t>
            </a:r>
            <a:r>
              <a:rPr lang="en" sz="800" u="sng">
                <a:solidFill>
                  <a:schemeClr val="hlink"/>
                </a:solidFill>
                <a:hlinkClick r:id="rId5"/>
              </a:rPr>
              <a:t>Change.Org</a:t>
            </a:r>
            <a:endParaRPr sz="800"/>
          </a:p>
        </p:txBody>
      </p:sp>
    </p:spTree>
    <p:extLst>
      <p:ext uri="{BB962C8B-B14F-4D97-AF65-F5344CB8AC3E}">
        <p14:creationId xmlns:p14="http://schemas.microsoft.com/office/powerpoint/2010/main" val="420452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866375" y="358385"/>
            <a:ext cx="5626200" cy="857400"/>
          </a:xfrm>
          <a:prstGeom prst="rect">
            <a:avLst/>
          </a:prstGeom>
          <a:ln>
            <a:noFill/>
          </a:ln>
        </p:spPr>
        <p:txBody>
          <a:bodyPr spcFirstLastPara="1" wrap="square" lIns="91425" tIns="91425" rIns="91425" bIns="91425" anchor="b" anchorCtr="0">
            <a:noAutofit/>
          </a:bodyPr>
          <a:lstStyle/>
          <a:p>
            <a:pPr marL="0" lvl="0" indent="0">
              <a:spcBef>
                <a:spcPts val="0"/>
              </a:spcBef>
              <a:spcAft>
                <a:spcPts val="0"/>
              </a:spcAft>
              <a:buNone/>
            </a:pPr>
            <a:r>
              <a:rPr lang="en" sz="3000" dirty="0" smtClean="0">
                <a:solidFill>
                  <a:srgbClr val="274E13"/>
                </a:solidFill>
                <a:latin typeface="EB Garamond"/>
                <a:ea typeface="EB Garamond"/>
                <a:cs typeface="EB Garamond"/>
                <a:sym typeface="EB Garamond"/>
              </a:rPr>
              <a:t>Cyberbullying Stats (continued)</a:t>
            </a:r>
            <a:endParaRPr sz="3000" dirty="0">
              <a:solidFill>
                <a:srgbClr val="274E13"/>
              </a:solidFill>
              <a:latin typeface="EB Garamond"/>
              <a:ea typeface="EB Garamond"/>
              <a:cs typeface="EB Garamond"/>
              <a:sym typeface="EB Garamond"/>
            </a:endParaRPr>
          </a:p>
        </p:txBody>
      </p:sp>
      <p:sp>
        <p:nvSpPr>
          <p:cNvPr id="88" name="Shape 88"/>
          <p:cNvSpPr txBox="1">
            <a:spLocks noGrp="1"/>
          </p:cNvSpPr>
          <p:nvPr>
            <p:ph type="body" idx="1"/>
          </p:nvPr>
        </p:nvSpPr>
        <p:spPr>
          <a:xfrm>
            <a:off x="866375" y="1304543"/>
            <a:ext cx="5626200" cy="3063000"/>
          </a:xfrm>
          <a:prstGeom prst="rect">
            <a:avLst/>
          </a:prstGeom>
        </p:spPr>
        <p:txBody>
          <a:bodyPr spcFirstLastPara="1" wrap="square" lIns="91425" tIns="91425" rIns="91425" bIns="91425" anchor="t" anchorCtr="0">
            <a:noAutofit/>
          </a:bodyPr>
          <a:lstStyle/>
          <a:p>
            <a:pPr marL="342900" indent="-342900">
              <a:buClr>
                <a:schemeClr val="dk1"/>
              </a:buClr>
              <a:buSzPts val="1100"/>
            </a:pPr>
            <a:r>
              <a:rPr lang="en-US" sz="2000" dirty="0" smtClean="0">
                <a:solidFill>
                  <a:srgbClr val="274E13"/>
                </a:solidFill>
              </a:rPr>
              <a:t>Currently, there are no federal laws against any type of bullying according to </a:t>
            </a:r>
            <a:r>
              <a:rPr lang="en-US" sz="2000" dirty="0" smtClean="0">
                <a:solidFill>
                  <a:srgbClr val="274E13"/>
                </a:solidFill>
                <a:hlinkClick r:id="rId3"/>
              </a:rPr>
              <a:t>StopBullying.gov</a:t>
            </a:r>
            <a:r>
              <a:rPr lang="en-US" sz="2000" dirty="0" smtClean="0">
                <a:solidFill>
                  <a:srgbClr val="274E13"/>
                </a:solidFill>
              </a:rPr>
              <a:t>.</a:t>
            </a:r>
          </a:p>
          <a:p>
            <a:pPr marL="342900" indent="-342900">
              <a:buClr>
                <a:schemeClr val="dk1"/>
              </a:buClr>
              <a:buSzPts val="1100"/>
            </a:pPr>
            <a:r>
              <a:rPr lang="en-US" sz="2000" dirty="0" smtClean="0">
                <a:solidFill>
                  <a:srgbClr val="274E13"/>
                </a:solidFill>
                <a:hlinkClick r:id="rId4"/>
              </a:rPr>
              <a:t>Florida State Statute 1006.147</a:t>
            </a:r>
            <a:r>
              <a:rPr lang="en-US" sz="2000" dirty="0" smtClean="0">
                <a:solidFill>
                  <a:srgbClr val="274E13"/>
                </a:solidFill>
              </a:rPr>
              <a:t> sections c and d makes cyberbullying in this state’s schools illegal; however, schools are not required to monitor outside of their network or devices.</a:t>
            </a:r>
            <a:endParaRPr sz="2000" dirty="0">
              <a:solidFill>
                <a:srgbClr val="274E13"/>
              </a:solidFill>
            </a:endParaRPr>
          </a:p>
        </p:txBody>
      </p:sp>
      <p:sp>
        <p:nvSpPr>
          <p:cNvPr id="89" name="Shape 89"/>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8</a:t>
            </a:fld>
            <a:endParaRPr/>
          </a:p>
        </p:txBody>
      </p:sp>
      <p:sp>
        <p:nvSpPr>
          <p:cNvPr id="91" name="Shape 91"/>
          <p:cNvSpPr txBox="1"/>
          <p:nvPr/>
        </p:nvSpPr>
        <p:spPr>
          <a:xfrm>
            <a:off x="6693100" y="2210225"/>
            <a:ext cx="1670100" cy="294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800" dirty="0"/>
              <a:t>Pic from </a:t>
            </a:r>
            <a:r>
              <a:rPr lang="en" sz="800" u="sng" dirty="0" smtClean="0">
                <a:solidFill>
                  <a:schemeClr val="hlink"/>
                </a:solidFill>
                <a:hlinkClick r:id="rId5"/>
              </a:rPr>
              <a:t>Pinterest</a:t>
            </a:r>
            <a:endParaRPr sz="800" dirty="0"/>
          </a:p>
        </p:txBody>
      </p:sp>
      <p:pic>
        <p:nvPicPr>
          <p:cNvPr id="3" name="Picture 2"/>
          <p:cNvPicPr>
            <a:picLocks noChangeAspect="1"/>
          </p:cNvPicPr>
          <p:nvPr/>
        </p:nvPicPr>
        <p:blipFill>
          <a:blip r:embed="rId6"/>
          <a:stretch>
            <a:fillRect/>
          </a:stretch>
        </p:blipFill>
        <p:spPr>
          <a:xfrm>
            <a:off x="6693100" y="442967"/>
            <a:ext cx="1743607" cy="1719221"/>
          </a:xfrm>
          <a:prstGeom prst="rect">
            <a:avLst/>
          </a:prstGeom>
        </p:spPr>
      </p:pic>
    </p:spTree>
    <p:extLst>
      <p:ext uri="{BB962C8B-B14F-4D97-AF65-F5344CB8AC3E}">
        <p14:creationId xmlns:p14="http://schemas.microsoft.com/office/powerpoint/2010/main" val="3113616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787700" y="386985"/>
            <a:ext cx="56262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b="1">
                <a:solidFill>
                  <a:srgbClr val="FF0000"/>
                </a:solidFill>
                <a:latin typeface="Special Elite"/>
                <a:ea typeface="Special Elite"/>
                <a:cs typeface="Special Elite"/>
                <a:sym typeface="Special Elite"/>
              </a:rPr>
              <a:t>Our PSA</a:t>
            </a:r>
            <a:endParaRPr b="1">
              <a:solidFill>
                <a:srgbClr val="FF0000"/>
              </a:solidFill>
              <a:latin typeface="Special Elite"/>
              <a:ea typeface="Special Elite"/>
              <a:cs typeface="Special Elite"/>
              <a:sym typeface="Special Elite"/>
            </a:endParaRPr>
          </a:p>
        </p:txBody>
      </p:sp>
      <p:sp>
        <p:nvSpPr>
          <p:cNvPr id="97" name="Shape 97"/>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9</a:t>
            </a:fld>
            <a:endParaRPr/>
          </a:p>
        </p:txBody>
      </p:sp>
      <p:pic>
        <p:nvPicPr>
          <p:cNvPr id="98" name="Shape 98"/>
          <p:cNvPicPr preferRelativeResize="0"/>
          <p:nvPr/>
        </p:nvPicPr>
        <p:blipFill>
          <a:blip r:embed="rId5">
            <a:alphaModFix/>
          </a:blip>
          <a:stretch>
            <a:fillRect/>
          </a:stretch>
        </p:blipFill>
        <p:spPr>
          <a:xfrm rot="124166">
            <a:off x="6806810" y="524521"/>
            <a:ext cx="1614931" cy="1569458"/>
          </a:xfrm>
          <a:prstGeom prst="rect">
            <a:avLst/>
          </a:prstGeom>
          <a:noFill/>
          <a:ln>
            <a:noFill/>
          </a:ln>
        </p:spPr>
      </p:pic>
      <p:sp>
        <p:nvSpPr>
          <p:cNvPr id="99" name="Shape 99" title="RMS CAP PSA.mp4">
            <a:hlinkClick r:id="rId6"/>
          </p:cNvPr>
          <p:cNvSpPr/>
          <p:nvPr/>
        </p:nvSpPr>
        <p:spPr>
          <a:xfrm>
            <a:off x="914025" y="1244375"/>
            <a:ext cx="4831400" cy="3349825"/>
          </a:xfrm>
          <a:prstGeom prst="rect">
            <a:avLst/>
          </a:prstGeom>
          <a:noFill/>
          <a:ln>
            <a:noFill/>
          </a:ln>
        </p:spPr>
      </p:sp>
      <p:sp>
        <p:nvSpPr>
          <p:cNvPr id="100" name="Shape 100"/>
          <p:cNvSpPr txBox="1"/>
          <p:nvPr/>
        </p:nvSpPr>
        <p:spPr>
          <a:xfrm>
            <a:off x="6817900" y="2219150"/>
            <a:ext cx="1550700" cy="240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800"/>
              <a:t>From </a:t>
            </a:r>
            <a:r>
              <a:rPr lang="en" sz="800" u="sng">
                <a:solidFill>
                  <a:schemeClr val="hlink"/>
                </a:solidFill>
                <a:hlinkClick r:id="rId7"/>
              </a:rPr>
              <a:t>Digicular.com</a:t>
            </a:r>
            <a:endParaRPr sz="800"/>
          </a:p>
        </p:txBody>
      </p:sp>
      <p:pic>
        <p:nvPicPr>
          <p:cNvPr id="2" name="RMS CAP PS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46262" y="1117849"/>
            <a:ext cx="5909075" cy="332126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Jaqu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4455</TotalTime>
  <Words>902</Words>
  <Application>Microsoft Office PowerPoint</Application>
  <PresentationFormat>On-screen Show (16:9)</PresentationFormat>
  <Paragraphs>87</Paragraphs>
  <Slides>13</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Inconsolata</vt:lpstr>
      <vt:lpstr>Special Elite</vt:lpstr>
      <vt:lpstr>Pangolin</vt:lpstr>
      <vt:lpstr>Spectral</vt:lpstr>
      <vt:lpstr>EB Garamond</vt:lpstr>
      <vt:lpstr>Comic Sans MS</vt:lpstr>
      <vt:lpstr>Arial</vt:lpstr>
      <vt:lpstr>Jaques template</vt:lpstr>
      <vt:lpstr>Cyberbullying Civic Action Project (C.A.P.) </vt:lpstr>
      <vt:lpstr>PowerPoint Presentation</vt:lpstr>
      <vt:lpstr>PowerPoint Presentation</vt:lpstr>
      <vt:lpstr>THE SUPPORTERS:</vt:lpstr>
      <vt:lpstr>The Policy:</vt:lpstr>
      <vt:lpstr>Cyberbullying Statistics</vt:lpstr>
      <vt:lpstr>Cyberbullying Statistics</vt:lpstr>
      <vt:lpstr>Cyberbullying Stats (continued)</vt:lpstr>
      <vt:lpstr>Our PSA</vt:lpstr>
      <vt:lpstr>C.A.P Impact - Why?</vt:lpstr>
      <vt:lpstr>C.A.P - Proposal</vt:lpstr>
      <vt:lpstr>Thank You!</vt:lpstr>
      <vt:lpstr>Resource Websites Used: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Cyberbullying Civic Action Project (C.A.P.)</dc:title>
  <dc:creator>Smith, Lonnell R.</dc:creator>
  <cp:lastModifiedBy>Christopher Spinale</cp:lastModifiedBy>
  <cp:revision>22</cp:revision>
  <dcterms:modified xsi:type="dcterms:W3CDTF">2018-05-09T12:51:34Z</dcterms:modified>
</cp:coreProperties>
</file>