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57" r:id="rId3"/>
    <p:sldId id="258" r:id="rId4"/>
    <p:sldId id="259" r:id="rId5"/>
    <p:sldId id="264" r:id="rId6"/>
    <p:sldId id="265" r:id="rId7"/>
    <p:sldId id="266" r:id="rId8"/>
    <p:sldId id="267" r:id="rId9"/>
    <p:sldId id="269" r:id="rId10"/>
    <p:sldId id="260" r:id="rId11"/>
    <p:sldId id="268" r:id="rId12"/>
    <p:sldId id="261" r:id="rId13"/>
    <p:sldId id="262" r:id="rId14"/>
    <p:sldId id="263"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12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Time Spent on Homework</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6B95-49DC-91F7-82EAFDD8412E}"/>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6B95-49DC-91F7-82EAFDD8412E}"/>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B95-49DC-91F7-82EAFDD8412E}"/>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6B95-49DC-91F7-82EAFDD8412E}"/>
              </c:ext>
            </c:extLst>
          </c:dPt>
          <c:cat>
            <c:strRef>
              <c:f>Sheet1!$A$2:$A$5</c:f>
              <c:strCache>
                <c:ptCount val="3"/>
                <c:pt idx="0">
                  <c:v>15 Minutes or Less</c:v>
                </c:pt>
                <c:pt idx="1">
                  <c:v>15-30 Minutes</c:v>
                </c:pt>
                <c:pt idx="2">
                  <c:v>30 or More Minutes</c:v>
                </c:pt>
              </c:strCache>
            </c:strRef>
          </c:cat>
          <c:val>
            <c:numRef>
              <c:f>Sheet1!$B$2:$B$5</c:f>
              <c:numCache>
                <c:formatCode>General</c:formatCode>
                <c:ptCount val="4"/>
                <c:pt idx="0">
                  <c:v>17</c:v>
                </c:pt>
                <c:pt idx="1">
                  <c:v>31</c:v>
                </c:pt>
                <c:pt idx="2">
                  <c:v>52</c:v>
                </c:pt>
              </c:numCache>
            </c:numRef>
          </c:val>
          <c:extLst>
            <c:ext xmlns:c16="http://schemas.microsoft.com/office/drawing/2014/chart" uri="{C3380CC4-5D6E-409C-BE32-E72D297353CC}">
              <c16:uniqueId val="{00000008-6B95-49DC-91F7-82EAFDD8412E}"/>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Would Homeroom be beneficial</c:v>
                </c:pt>
              </c:strCache>
            </c:strRef>
          </c:tx>
          <c:explosion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43D-4078-B144-7B312EED19B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43D-4078-B144-7B312EED19B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43D-4078-B144-7B312EED19B8}"/>
              </c:ext>
            </c:extLst>
          </c:dPt>
          <c:cat>
            <c:strRef>
              <c:f>Sheet1!$A$2:$A$4</c:f>
              <c:strCache>
                <c:ptCount val="3"/>
                <c:pt idx="0">
                  <c:v>Students feel homeroom would be beneficial</c:v>
                </c:pt>
                <c:pt idx="1">
                  <c:v>Students feel homeroom was nit needed</c:v>
                </c:pt>
                <c:pt idx="2">
                  <c:v>Neutral</c:v>
                </c:pt>
              </c:strCache>
            </c:strRef>
          </c:cat>
          <c:val>
            <c:numRef>
              <c:f>Sheet1!$B$2:$B$4</c:f>
              <c:numCache>
                <c:formatCode>General</c:formatCode>
                <c:ptCount val="3"/>
                <c:pt idx="0">
                  <c:v>80</c:v>
                </c:pt>
                <c:pt idx="1">
                  <c:v>20</c:v>
                </c:pt>
                <c:pt idx="2">
                  <c:v>0</c:v>
                </c:pt>
              </c:numCache>
            </c:numRef>
          </c:val>
          <c:extLst>
            <c:ext xmlns:c16="http://schemas.microsoft.com/office/drawing/2014/chart" uri="{C3380CC4-5D6E-409C-BE32-E72D297353CC}">
              <c16:uniqueId val="{00000006-043D-4078-B144-7B312EED19B8}"/>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How Many Students complete homework on a Daily basis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3CA-42D3-9B26-D1D3BADE7F8F}"/>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3CA-42D3-9B26-D1D3BADE7F8F}"/>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3CA-42D3-9B26-D1D3BADE7F8F}"/>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3CA-42D3-9B26-D1D3BADE7F8F}"/>
              </c:ext>
            </c:extLst>
          </c:dPt>
          <c:cat>
            <c:strRef>
              <c:f>Sheet1!$A$2:$A$5</c:f>
              <c:strCache>
                <c:ptCount val="2"/>
                <c:pt idx="0">
                  <c:v>Teahers would say less than half</c:v>
                </c:pt>
                <c:pt idx="1">
                  <c:v>Teachers would say more than half</c:v>
                </c:pt>
              </c:strCache>
            </c:strRef>
          </c:cat>
          <c:val>
            <c:numRef>
              <c:f>Sheet1!$B$2:$B$5</c:f>
              <c:numCache>
                <c:formatCode>General</c:formatCode>
                <c:ptCount val="4"/>
                <c:pt idx="0">
                  <c:v>80</c:v>
                </c:pt>
                <c:pt idx="1">
                  <c:v>20</c:v>
                </c:pt>
              </c:numCache>
            </c:numRef>
          </c:val>
          <c:extLst>
            <c:ext xmlns:c16="http://schemas.microsoft.com/office/drawing/2014/chart" uri="{C3380CC4-5D6E-409C-BE32-E72D297353CC}">
              <c16:uniqueId val="{00000008-23CA-42D3-9B26-D1D3BADE7F8F}"/>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How well teachers stay on pace with their scope and sequence</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1E4-4080-AFB0-1296B06D751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1E4-4080-AFB0-1296B06D7515}"/>
              </c:ext>
            </c:extLst>
          </c:dPt>
          <c:cat>
            <c:strRef>
              <c:f>Sheet1!$A$2:$A$3</c:f>
              <c:strCache>
                <c:ptCount val="2"/>
                <c:pt idx="0">
                  <c:v>Goes slower and fall behind their scope and sequence</c:v>
                </c:pt>
                <c:pt idx="1">
                  <c:v>Continues on pace even though students are behind</c:v>
                </c:pt>
              </c:strCache>
            </c:strRef>
          </c:cat>
          <c:val>
            <c:numRef>
              <c:f>Sheet1!$B$2:$B$3</c:f>
              <c:numCache>
                <c:formatCode>General</c:formatCode>
                <c:ptCount val="2"/>
                <c:pt idx="0">
                  <c:v>87</c:v>
                </c:pt>
                <c:pt idx="1">
                  <c:v>17</c:v>
                </c:pt>
              </c:numCache>
            </c:numRef>
          </c:val>
          <c:extLst>
            <c:ext xmlns:c16="http://schemas.microsoft.com/office/drawing/2014/chart" uri="{C3380CC4-5D6E-409C-BE32-E72D297353CC}">
              <c16:uniqueId val="{00000004-71E4-4080-AFB0-1296B06D7515}"/>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A19677-6EF5-4280-A42B-7AE28C30874C}" type="datetimeFigureOut">
              <a:rPr lang="en-US" smtClean="0"/>
              <a:t>5/8/2018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048CAEA-44EE-424F-8ADE-85BA9F3FDF8C}" type="slidenum">
              <a:rPr lang="en-US" smtClean="0"/>
              <a:t>‹#›</a:t>
            </a:fld>
            <a:endParaRPr lang="en-US"/>
          </a:p>
        </p:txBody>
      </p:sp>
    </p:spTree>
    <p:extLst>
      <p:ext uri="{BB962C8B-B14F-4D97-AF65-F5344CB8AC3E}">
        <p14:creationId xmlns:p14="http://schemas.microsoft.com/office/powerpoint/2010/main" val="21360219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5D7F42-0687-49E6-93DE-83BEAD06584C}"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F0246-E3BB-48E2-866D-80A40F48AA00}" type="slidenum">
              <a:rPr lang="en-US" smtClean="0"/>
              <a:t>‹#›</a:t>
            </a:fld>
            <a:endParaRPr lang="en-US"/>
          </a:p>
        </p:txBody>
      </p:sp>
    </p:spTree>
    <p:extLst>
      <p:ext uri="{BB962C8B-B14F-4D97-AF65-F5344CB8AC3E}">
        <p14:creationId xmlns:p14="http://schemas.microsoft.com/office/powerpoint/2010/main" val="4169592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5D7F42-0687-49E6-93DE-83BEAD06584C}"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F0246-E3BB-48E2-866D-80A40F48AA00}" type="slidenum">
              <a:rPr lang="en-US" smtClean="0"/>
              <a:t>‹#›</a:t>
            </a:fld>
            <a:endParaRPr lang="en-US"/>
          </a:p>
        </p:txBody>
      </p:sp>
    </p:spTree>
    <p:extLst>
      <p:ext uri="{BB962C8B-B14F-4D97-AF65-F5344CB8AC3E}">
        <p14:creationId xmlns:p14="http://schemas.microsoft.com/office/powerpoint/2010/main" val="2181899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5D7F42-0687-49E6-93DE-83BEAD06584C}"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F0246-E3BB-48E2-866D-80A40F48AA00}" type="slidenum">
              <a:rPr lang="en-US" smtClean="0"/>
              <a:t>‹#›</a:t>
            </a:fld>
            <a:endParaRPr lang="en-US"/>
          </a:p>
        </p:txBody>
      </p:sp>
    </p:spTree>
    <p:extLst>
      <p:ext uri="{BB962C8B-B14F-4D97-AF65-F5344CB8AC3E}">
        <p14:creationId xmlns:p14="http://schemas.microsoft.com/office/powerpoint/2010/main" val="4051683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5D7F42-0687-49E6-93DE-83BEAD06584C}"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F0246-E3BB-48E2-866D-80A40F48AA00}" type="slidenum">
              <a:rPr lang="en-US" smtClean="0"/>
              <a:t>‹#›</a:t>
            </a:fld>
            <a:endParaRPr lang="en-US"/>
          </a:p>
        </p:txBody>
      </p:sp>
    </p:spTree>
    <p:extLst>
      <p:ext uri="{BB962C8B-B14F-4D97-AF65-F5344CB8AC3E}">
        <p14:creationId xmlns:p14="http://schemas.microsoft.com/office/powerpoint/2010/main" val="1657167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5D7F42-0687-49E6-93DE-83BEAD06584C}" type="datetimeFigureOut">
              <a:rPr lang="en-US" smtClean="0"/>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AF0246-E3BB-48E2-866D-80A40F48AA00}" type="slidenum">
              <a:rPr lang="en-US" smtClean="0"/>
              <a:t>‹#›</a:t>
            </a:fld>
            <a:endParaRPr lang="en-US"/>
          </a:p>
        </p:txBody>
      </p:sp>
    </p:spTree>
    <p:extLst>
      <p:ext uri="{BB962C8B-B14F-4D97-AF65-F5344CB8AC3E}">
        <p14:creationId xmlns:p14="http://schemas.microsoft.com/office/powerpoint/2010/main" val="2268668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5D7F42-0687-49E6-93DE-83BEAD06584C}"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AF0246-E3BB-48E2-866D-80A40F48AA00}" type="slidenum">
              <a:rPr lang="en-US" smtClean="0"/>
              <a:t>‹#›</a:t>
            </a:fld>
            <a:endParaRPr lang="en-US"/>
          </a:p>
        </p:txBody>
      </p:sp>
    </p:spTree>
    <p:extLst>
      <p:ext uri="{BB962C8B-B14F-4D97-AF65-F5344CB8AC3E}">
        <p14:creationId xmlns:p14="http://schemas.microsoft.com/office/powerpoint/2010/main" val="3123519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5D7F42-0687-49E6-93DE-83BEAD06584C}" type="datetimeFigureOut">
              <a:rPr lang="en-US" smtClean="0"/>
              <a:t>5/8/2018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AF0246-E3BB-48E2-866D-80A40F48AA00}" type="slidenum">
              <a:rPr lang="en-US" smtClean="0"/>
              <a:t>‹#›</a:t>
            </a:fld>
            <a:endParaRPr lang="en-US"/>
          </a:p>
        </p:txBody>
      </p:sp>
    </p:spTree>
    <p:extLst>
      <p:ext uri="{BB962C8B-B14F-4D97-AF65-F5344CB8AC3E}">
        <p14:creationId xmlns:p14="http://schemas.microsoft.com/office/powerpoint/2010/main" val="2720684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5D7F42-0687-49E6-93DE-83BEAD06584C}" type="datetimeFigureOut">
              <a:rPr lang="en-US" smtClean="0"/>
              <a:t>5/8/2018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AF0246-E3BB-48E2-866D-80A40F48AA00}" type="slidenum">
              <a:rPr lang="en-US" smtClean="0"/>
              <a:t>‹#›</a:t>
            </a:fld>
            <a:endParaRPr lang="en-US"/>
          </a:p>
        </p:txBody>
      </p:sp>
    </p:spTree>
    <p:extLst>
      <p:ext uri="{BB962C8B-B14F-4D97-AF65-F5344CB8AC3E}">
        <p14:creationId xmlns:p14="http://schemas.microsoft.com/office/powerpoint/2010/main" val="2167590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5D7F42-0687-49E6-93DE-83BEAD06584C}" type="datetimeFigureOut">
              <a:rPr lang="en-US" smtClean="0"/>
              <a:t>5/8/2018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AF0246-E3BB-48E2-866D-80A40F48AA00}" type="slidenum">
              <a:rPr lang="en-US" smtClean="0"/>
              <a:t>‹#›</a:t>
            </a:fld>
            <a:endParaRPr lang="en-US"/>
          </a:p>
        </p:txBody>
      </p:sp>
    </p:spTree>
    <p:extLst>
      <p:ext uri="{BB962C8B-B14F-4D97-AF65-F5344CB8AC3E}">
        <p14:creationId xmlns:p14="http://schemas.microsoft.com/office/powerpoint/2010/main" val="2693574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5D7F42-0687-49E6-93DE-83BEAD06584C}"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AF0246-E3BB-48E2-866D-80A40F48AA00}" type="slidenum">
              <a:rPr lang="en-US" smtClean="0"/>
              <a:t>‹#›</a:t>
            </a:fld>
            <a:endParaRPr lang="en-US"/>
          </a:p>
        </p:txBody>
      </p:sp>
    </p:spTree>
    <p:extLst>
      <p:ext uri="{BB962C8B-B14F-4D97-AF65-F5344CB8AC3E}">
        <p14:creationId xmlns:p14="http://schemas.microsoft.com/office/powerpoint/2010/main" val="2315093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5D7F42-0687-49E6-93DE-83BEAD06584C}" type="datetimeFigureOut">
              <a:rPr lang="en-US" smtClean="0"/>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AF0246-E3BB-48E2-866D-80A40F48AA00}" type="slidenum">
              <a:rPr lang="en-US" smtClean="0"/>
              <a:t>‹#›</a:t>
            </a:fld>
            <a:endParaRPr lang="en-US"/>
          </a:p>
        </p:txBody>
      </p:sp>
    </p:spTree>
    <p:extLst>
      <p:ext uri="{BB962C8B-B14F-4D97-AF65-F5344CB8AC3E}">
        <p14:creationId xmlns:p14="http://schemas.microsoft.com/office/powerpoint/2010/main" val="3392158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1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5D7F42-0687-49E6-93DE-83BEAD06584C}" type="datetimeFigureOut">
              <a:rPr lang="en-US" smtClean="0"/>
              <a:t>5/8/2018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AF0246-E3BB-48E2-866D-80A40F48AA00}" type="slidenum">
              <a:rPr lang="en-US" smtClean="0"/>
              <a:t>‹#›</a:t>
            </a:fld>
            <a:endParaRPr lang="en-US"/>
          </a:p>
        </p:txBody>
      </p:sp>
    </p:spTree>
    <p:extLst>
      <p:ext uri="{BB962C8B-B14F-4D97-AF65-F5344CB8AC3E}">
        <p14:creationId xmlns:p14="http://schemas.microsoft.com/office/powerpoint/2010/main" val="990894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youtu.be/YkXg3PRbDT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Related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3305" y="303189"/>
            <a:ext cx="4324932" cy="2665093"/>
          </a:xfrm>
          <a:prstGeom prst="rect">
            <a:avLst/>
          </a:prstGeom>
          <a:noFill/>
          <a:effectLst>
            <a:softEdge rad="723900"/>
          </a:effectLst>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p:txBody>
          <a:bodyPr>
            <a:normAutofit/>
          </a:bodyPr>
          <a:lstStyle/>
          <a:p>
            <a:r>
              <a:rPr lang="en-US" sz="3200" u="sng" dirty="0" smtClean="0"/>
              <a:t>Civic Action Project (CAP) Showcase</a:t>
            </a:r>
            <a:endParaRPr lang="en-US" sz="32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41520" y="1114969"/>
            <a:ext cx="3108960" cy="2402387"/>
          </a:xfrm>
          <a:prstGeom prst="rect">
            <a:avLst/>
          </a:prstGeom>
        </p:spPr>
      </p:pic>
      <p:sp>
        <p:nvSpPr>
          <p:cNvPr id="6" name="Rectangle 5"/>
          <p:cNvSpPr/>
          <p:nvPr/>
        </p:nvSpPr>
        <p:spPr>
          <a:xfrm>
            <a:off x="1056002" y="3757432"/>
            <a:ext cx="10079996" cy="3170099"/>
          </a:xfrm>
          <a:prstGeom prst="rect">
            <a:avLst/>
          </a:prstGeom>
          <a:noFill/>
        </p:spPr>
        <p:txBody>
          <a:bodyPr wrap="square" lIns="91440" tIns="45720" rIns="91440" bIns="45720">
            <a:spAutoFit/>
          </a:bodyPr>
          <a:lstStyle/>
          <a:p>
            <a:pPr algn="ctr"/>
            <a:r>
              <a:rPr lang="en-US" sz="200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W L M S</a:t>
            </a:r>
            <a:endParaRPr lang="en-US" sz="20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2389018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CAP Policy Connection</a:t>
            </a:r>
            <a:endParaRPr lang="en-US" dirty="0"/>
          </a:p>
        </p:txBody>
      </p:sp>
      <p:sp>
        <p:nvSpPr>
          <p:cNvPr id="3" name="Content Placeholder 2"/>
          <p:cNvSpPr>
            <a:spLocks noGrp="1"/>
          </p:cNvSpPr>
          <p:nvPr>
            <p:ph idx="1"/>
          </p:nvPr>
        </p:nvSpPr>
        <p:spPr>
          <a:xfrm>
            <a:off x="484909" y="1825625"/>
            <a:ext cx="10515600" cy="4351338"/>
          </a:xfrm>
        </p:spPr>
        <p:txBody>
          <a:bodyPr>
            <a:normAutofit/>
          </a:bodyPr>
          <a:lstStyle/>
          <a:p>
            <a:r>
              <a:rPr lang="en-US" dirty="0" smtClean="0"/>
              <a:t>Policy that is related to this issue is the amount of instructional time that each student has to be in class.   </a:t>
            </a:r>
          </a:p>
          <a:p>
            <a:pPr marL="0" indent="0">
              <a:buNone/>
            </a:pPr>
            <a:r>
              <a:rPr lang="en-US" dirty="0" smtClean="0"/>
              <a:t> </a:t>
            </a:r>
          </a:p>
          <a:p>
            <a:r>
              <a:rPr lang="en-US" dirty="0" smtClean="0"/>
              <a:t>We feel that the addition of a required daily homeroom is needed in order for students to be successful.  We are using the information that was obtained during our research to try to persuade administration to consider adjusting the bell schedule at Wolf Lake Middle School to incorporate a daily homeroom class.  We feel that this will be beneficial to both students and teachers. </a:t>
            </a:r>
          </a:p>
          <a:p>
            <a:endParaRPr lang="en-US" dirty="0" smtClean="0"/>
          </a:p>
          <a:p>
            <a:endParaRPr lang="en-US" dirty="0"/>
          </a:p>
        </p:txBody>
      </p:sp>
    </p:spTree>
    <p:extLst>
      <p:ext uri="{BB962C8B-B14F-4D97-AF65-F5344CB8AC3E}">
        <p14:creationId xmlns:p14="http://schemas.microsoft.com/office/powerpoint/2010/main" val="2347563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smtClean="0"/>
              <a:t>Here is a Bell Schedule with a HOMEROOM added</a:t>
            </a:r>
            <a:endParaRPr lang="en-US" sz="4000" b="1"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6575660"/>
              </p:ext>
            </p:extLst>
          </p:nvPr>
        </p:nvGraphicFramePr>
        <p:xfrm>
          <a:off x="1701798" y="1854202"/>
          <a:ext cx="8775702" cy="4864095"/>
        </p:xfrm>
        <a:graphic>
          <a:graphicData uri="http://schemas.openxmlformats.org/drawingml/2006/table">
            <a:tbl>
              <a:tblPr firstRow="1" firstCol="1" bandRow="1">
                <a:tableStyleId>{5C22544A-7EE6-4342-B048-85BDC9FD1C3A}</a:tableStyleId>
              </a:tblPr>
              <a:tblGrid>
                <a:gridCol w="1462617">
                  <a:extLst>
                    <a:ext uri="{9D8B030D-6E8A-4147-A177-3AD203B41FA5}">
                      <a16:colId xmlns:a16="http://schemas.microsoft.com/office/drawing/2014/main" val="20000"/>
                    </a:ext>
                  </a:extLst>
                </a:gridCol>
                <a:gridCol w="1462617">
                  <a:extLst>
                    <a:ext uri="{9D8B030D-6E8A-4147-A177-3AD203B41FA5}">
                      <a16:colId xmlns:a16="http://schemas.microsoft.com/office/drawing/2014/main" val="20001"/>
                    </a:ext>
                  </a:extLst>
                </a:gridCol>
                <a:gridCol w="1462617">
                  <a:extLst>
                    <a:ext uri="{9D8B030D-6E8A-4147-A177-3AD203B41FA5}">
                      <a16:colId xmlns:a16="http://schemas.microsoft.com/office/drawing/2014/main" val="20002"/>
                    </a:ext>
                  </a:extLst>
                </a:gridCol>
                <a:gridCol w="1462617">
                  <a:extLst>
                    <a:ext uri="{9D8B030D-6E8A-4147-A177-3AD203B41FA5}">
                      <a16:colId xmlns:a16="http://schemas.microsoft.com/office/drawing/2014/main" val="20003"/>
                    </a:ext>
                  </a:extLst>
                </a:gridCol>
                <a:gridCol w="1462617">
                  <a:extLst>
                    <a:ext uri="{9D8B030D-6E8A-4147-A177-3AD203B41FA5}">
                      <a16:colId xmlns:a16="http://schemas.microsoft.com/office/drawing/2014/main" val="20004"/>
                    </a:ext>
                  </a:extLst>
                </a:gridCol>
                <a:gridCol w="1462617">
                  <a:extLst>
                    <a:ext uri="{9D8B030D-6E8A-4147-A177-3AD203B41FA5}">
                      <a16:colId xmlns:a16="http://schemas.microsoft.com/office/drawing/2014/main" val="20005"/>
                    </a:ext>
                  </a:extLst>
                </a:gridCol>
              </a:tblGrid>
              <a:tr h="435406">
                <a:tc gridSpan="6">
                  <a:txBody>
                    <a:bodyPr/>
                    <a:lstStyle/>
                    <a:p>
                      <a:pPr marL="0" marR="0" algn="ctr">
                        <a:spcBef>
                          <a:spcPts val="0"/>
                        </a:spcBef>
                        <a:spcAft>
                          <a:spcPts val="0"/>
                        </a:spcAft>
                      </a:pPr>
                      <a:r>
                        <a:rPr lang="en-US" sz="2000" dirty="0">
                          <a:effectLst/>
                        </a:rPr>
                        <a:t>PAWS</a:t>
                      </a:r>
                      <a:endParaRPr lang="en-US" sz="1100" dirty="0">
                        <a:effectLst/>
                        <a:latin typeface="Calibri" panose="020F0502020204030204" pitchFamily="34" charset="0"/>
                        <a:ea typeface="Calibri" panose="020F0502020204030204" pitchFamily="34"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23443">
                <a:tc gridSpan="3">
                  <a:txBody>
                    <a:bodyPr/>
                    <a:lstStyle/>
                    <a:p>
                      <a:pPr marL="0" marR="0" algn="ctr">
                        <a:spcBef>
                          <a:spcPts val="0"/>
                        </a:spcBef>
                        <a:spcAft>
                          <a:spcPts val="0"/>
                        </a:spcAft>
                      </a:pPr>
                      <a:r>
                        <a:rPr lang="en-US" sz="1400">
                          <a:effectLst/>
                        </a:rPr>
                        <a:t>Period</a:t>
                      </a:r>
                      <a:endParaRPr lang="en-US" sz="1100">
                        <a:effectLst/>
                        <a:latin typeface="Calibri" panose="020F0502020204030204" pitchFamily="34" charset="0"/>
                        <a:ea typeface="Calibri" panose="020F0502020204030204" pitchFamily="34" charset="0"/>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400">
                          <a:effectLst/>
                        </a:rPr>
                        <a:t>Time</a:t>
                      </a:r>
                      <a:endParaRPr lang="en-US" sz="1100">
                        <a:effectLst/>
                        <a:latin typeface="Calibri" panose="020F0502020204030204" pitchFamily="34" charset="0"/>
                        <a:ea typeface="Calibri" panose="020F0502020204030204" pitchFamily="34"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11004">
                <a:tc gridSpan="3">
                  <a:txBody>
                    <a:bodyPr/>
                    <a:lstStyle/>
                    <a:p>
                      <a:pPr marL="0" marR="0" algn="ctr">
                        <a:spcBef>
                          <a:spcPts val="0"/>
                        </a:spcBef>
                        <a:spcAft>
                          <a:spcPts val="0"/>
                        </a:spcAft>
                      </a:pPr>
                      <a:r>
                        <a:rPr lang="en-US" sz="1400" dirty="0" smtClean="0">
                          <a:effectLst/>
                        </a:rPr>
                        <a:t>Homeroom</a:t>
                      </a:r>
                      <a:endParaRPr lang="en-US" sz="1100" dirty="0">
                        <a:effectLst/>
                        <a:latin typeface="Calibri" panose="020F0502020204030204" pitchFamily="34" charset="0"/>
                        <a:ea typeface="Calibri" panose="020F0502020204030204" pitchFamily="34" charset="0"/>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400" dirty="0" smtClean="0">
                          <a:effectLst/>
                        </a:rPr>
                        <a:t>9:30-10:00</a:t>
                      </a:r>
                      <a:endParaRPr lang="en-US" sz="1100" dirty="0">
                        <a:effectLst/>
                        <a:latin typeface="Calibri" panose="020F0502020204030204" pitchFamily="34" charset="0"/>
                        <a:ea typeface="Calibri" panose="020F0502020204030204" pitchFamily="34"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311004">
                <a:tc gridSpan="3">
                  <a:txBody>
                    <a:bodyPr/>
                    <a:lstStyle/>
                    <a:p>
                      <a:pPr marL="0" marR="0" algn="ctr">
                        <a:spcBef>
                          <a:spcPts val="0"/>
                        </a:spcBef>
                        <a:spcAft>
                          <a:spcPts val="0"/>
                        </a:spcAft>
                      </a:pPr>
                      <a:r>
                        <a:rPr lang="en-US" sz="1400" dirty="0" smtClean="0">
                          <a:effectLst/>
                        </a:rPr>
                        <a:t>1st</a:t>
                      </a:r>
                      <a:endParaRPr lang="en-US" sz="1100" dirty="0">
                        <a:effectLst/>
                        <a:latin typeface="Calibri" panose="020F0502020204030204" pitchFamily="34" charset="0"/>
                        <a:ea typeface="Calibri" panose="020F0502020204030204" pitchFamily="34" charset="0"/>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400" dirty="0" smtClean="0">
                          <a:effectLst/>
                        </a:rPr>
                        <a:t>10:04-10:46</a:t>
                      </a:r>
                      <a:endParaRPr lang="en-US" sz="1100" dirty="0">
                        <a:effectLst/>
                        <a:latin typeface="Calibri" panose="020F0502020204030204" pitchFamily="34" charset="0"/>
                        <a:ea typeface="Calibri" panose="020F0502020204030204" pitchFamily="34"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323443">
                <a:tc gridSpan="3">
                  <a:txBody>
                    <a:bodyPr/>
                    <a:lstStyle/>
                    <a:p>
                      <a:pPr marL="0" marR="0" algn="ctr">
                        <a:spcBef>
                          <a:spcPts val="0"/>
                        </a:spcBef>
                        <a:spcAft>
                          <a:spcPts val="0"/>
                        </a:spcAft>
                      </a:pPr>
                      <a:r>
                        <a:rPr lang="en-US" sz="1400">
                          <a:effectLst/>
                        </a:rPr>
                        <a:t>2nd</a:t>
                      </a:r>
                      <a:endParaRPr lang="en-US" sz="1100">
                        <a:effectLst/>
                        <a:latin typeface="Calibri" panose="020F0502020204030204" pitchFamily="34" charset="0"/>
                        <a:ea typeface="Calibri" panose="020F0502020204030204" pitchFamily="34" charset="0"/>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400" dirty="0" smtClean="0">
                          <a:effectLst/>
                        </a:rPr>
                        <a:t>10:50-11:32</a:t>
                      </a:r>
                      <a:endParaRPr lang="en-US" sz="1100" dirty="0">
                        <a:effectLst/>
                        <a:latin typeface="Calibri" panose="020F0502020204030204" pitchFamily="34" charset="0"/>
                        <a:ea typeface="Calibri" panose="020F0502020204030204" pitchFamily="34"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311004">
                <a:tc gridSpan="2">
                  <a:txBody>
                    <a:bodyPr/>
                    <a:lstStyle/>
                    <a:p>
                      <a:pPr marL="0" marR="0" algn="ctr">
                        <a:spcBef>
                          <a:spcPts val="0"/>
                        </a:spcBef>
                        <a:spcAft>
                          <a:spcPts val="0"/>
                        </a:spcAft>
                      </a:pPr>
                      <a:r>
                        <a:rPr lang="en-US" sz="1400" dirty="0">
                          <a:effectLst/>
                        </a:rPr>
                        <a:t>A LUNCH </a:t>
                      </a:r>
                      <a:endParaRPr lang="en-US" sz="1100" dirty="0">
                        <a:effectLst/>
                        <a:latin typeface="Calibri" panose="020F0502020204030204" pitchFamily="34" charset="0"/>
                        <a:ea typeface="Calibri" panose="020F0502020204030204" pitchFamily="34" charset="0"/>
                      </a:endParaRPr>
                    </a:p>
                  </a:txBody>
                  <a:tcPr marL="68580" marR="68580" marT="0" marB="0" anchor="ctr">
                    <a:solidFill>
                      <a:schemeClr val="accent2">
                        <a:lumMod val="75000"/>
                      </a:schemeClr>
                    </a:solidFill>
                  </a:tcPr>
                </a:tc>
                <a:tc hMerge="1">
                  <a:txBody>
                    <a:bodyPr/>
                    <a:lstStyle/>
                    <a:p>
                      <a:endParaRPr lang="en-US"/>
                    </a:p>
                  </a:txBody>
                  <a:tcPr/>
                </a:tc>
                <a:tc gridSpan="2">
                  <a:txBody>
                    <a:bodyPr/>
                    <a:lstStyle/>
                    <a:p>
                      <a:pPr marL="0" marR="0" algn="ctr">
                        <a:spcBef>
                          <a:spcPts val="0"/>
                        </a:spcBef>
                        <a:spcAft>
                          <a:spcPts val="0"/>
                        </a:spcAft>
                      </a:pPr>
                      <a:r>
                        <a:rPr lang="en-US" sz="1400" dirty="0">
                          <a:effectLst/>
                        </a:rPr>
                        <a:t>B LUNCH </a:t>
                      </a:r>
                      <a:endParaRPr lang="en-US" sz="1100" dirty="0">
                        <a:effectLst/>
                        <a:latin typeface="Calibri" panose="020F0502020204030204" pitchFamily="34" charset="0"/>
                        <a:ea typeface="Calibri" panose="020F0502020204030204" pitchFamily="34" charset="0"/>
                      </a:endParaRPr>
                    </a:p>
                  </a:txBody>
                  <a:tcPr marL="68580" marR="68580" marT="0" marB="0" anchor="ctr">
                    <a:solidFill>
                      <a:schemeClr val="bg2">
                        <a:lumMod val="50000"/>
                      </a:schemeClr>
                    </a:solidFill>
                  </a:tcPr>
                </a:tc>
                <a:tc hMerge="1">
                  <a:txBody>
                    <a:bodyPr/>
                    <a:lstStyle/>
                    <a:p>
                      <a:endParaRPr lang="en-US"/>
                    </a:p>
                  </a:txBody>
                  <a:tcPr/>
                </a:tc>
                <a:tc gridSpan="2">
                  <a:txBody>
                    <a:bodyPr/>
                    <a:lstStyle/>
                    <a:p>
                      <a:pPr marL="0" marR="0" algn="ctr">
                        <a:spcBef>
                          <a:spcPts val="0"/>
                        </a:spcBef>
                        <a:spcAft>
                          <a:spcPts val="0"/>
                        </a:spcAft>
                      </a:pPr>
                      <a:r>
                        <a:rPr lang="en-US" sz="1400" dirty="0">
                          <a:effectLst/>
                        </a:rPr>
                        <a:t>C LUNCH </a:t>
                      </a:r>
                      <a:endParaRPr lang="en-US" sz="1100" dirty="0">
                        <a:effectLst/>
                        <a:latin typeface="Calibri" panose="020F0502020204030204" pitchFamily="34" charset="0"/>
                        <a:ea typeface="Calibri" panose="020F0502020204030204" pitchFamily="34" charset="0"/>
                      </a:endParaRPr>
                    </a:p>
                  </a:txBody>
                  <a:tcPr marL="68580" marR="68580" marT="0" marB="0" anchor="ctr">
                    <a:solidFill>
                      <a:schemeClr val="accent6">
                        <a:lumMod val="75000"/>
                      </a:schemeClr>
                    </a:solidFill>
                  </a:tcPr>
                </a:tc>
                <a:tc hMerge="1">
                  <a:txBody>
                    <a:bodyPr/>
                    <a:lstStyle/>
                    <a:p>
                      <a:endParaRPr lang="en-US"/>
                    </a:p>
                  </a:txBody>
                  <a:tcPr/>
                </a:tc>
                <a:extLst>
                  <a:ext uri="{0D108BD9-81ED-4DB2-BD59-A6C34878D82A}">
                    <a16:rowId xmlns:a16="http://schemas.microsoft.com/office/drawing/2014/main" val="10005"/>
                  </a:ext>
                </a:extLst>
              </a:tr>
              <a:tr h="622007">
                <a:tc>
                  <a:txBody>
                    <a:bodyPr/>
                    <a:lstStyle/>
                    <a:p>
                      <a:pPr marL="0" marR="0">
                        <a:spcBef>
                          <a:spcPts val="0"/>
                        </a:spcBef>
                        <a:spcAft>
                          <a:spcPts val="0"/>
                        </a:spcAft>
                      </a:pPr>
                      <a:r>
                        <a:rPr lang="en-US" sz="1400" dirty="0">
                          <a:effectLst/>
                        </a:rPr>
                        <a:t>LUNCH </a:t>
                      </a:r>
                      <a:endParaRPr lang="en-US" sz="1100" dirty="0">
                        <a:effectLst/>
                        <a:latin typeface="Calibri" panose="020F0502020204030204" pitchFamily="34" charset="0"/>
                        <a:ea typeface="Calibri" panose="020F0502020204030204" pitchFamily="34" charset="0"/>
                      </a:endParaRPr>
                    </a:p>
                  </a:txBody>
                  <a:tcPr marL="68580" marR="68580" marT="0" marB="0" anchor="ctr">
                    <a:solidFill>
                      <a:schemeClr val="accent2">
                        <a:lumMod val="75000"/>
                      </a:schemeClr>
                    </a:solidFill>
                  </a:tcPr>
                </a:tc>
                <a:tc>
                  <a:txBody>
                    <a:bodyPr/>
                    <a:lstStyle/>
                    <a:p>
                      <a:pPr marL="0" marR="0">
                        <a:spcBef>
                          <a:spcPts val="0"/>
                        </a:spcBef>
                        <a:spcAft>
                          <a:spcPts val="0"/>
                        </a:spcAft>
                      </a:pPr>
                      <a:r>
                        <a:rPr lang="en-US" sz="1400" dirty="0" smtClean="0">
                          <a:effectLst/>
                        </a:rPr>
                        <a:t>11:32-12:02</a:t>
                      </a:r>
                      <a:endParaRPr lang="en-US" sz="1100" dirty="0">
                        <a:effectLst/>
                        <a:latin typeface="Calibri" panose="020F0502020204030204" pitchFamily="34" charset="0"/>
                        <a:ea typeface="Calibri" panose="020F0502020204030204" pitchFamily="34" charset="0"/>
                      </a:endParaRPr>
                    </a:p>
                  </a:txBody>
                  <a:tcPr marL="68580" marR="68580" marT="0" marB="0" anchor="ctr">
                    <a:solidFill>
                      <a:schemeClr val="accent2">
                        <a:lumMod val="75000"/>
                      </a:schemeClr>
                    </a:solidFill>
                  </a:tcPr>
                </a:tc>
                <a:tc>
                  <a:txBody>
                    <a:bodyPr/>
                    <a:lstStyle/>
                    <a:p>
                      <a:pPr marL="0" marR="0">
                        <a:spcBef>
                          <a:spcPts val="0"/>
                        </a:spcBef>
                        <a:spcAft>
                          <a:spcPts val="0"/>
                        </a:spcAft>
                      </a:pPr>
                      <a:r>
                        <a:rPr lang="en-US" sz="1400" dirty="0" smtClean="0">
                          <a:effectLst/>
                        </a:rPr>
                        <a:t>3rd</a:t>
                      </a:r>
                      <a:endParaRPr lang="en-US" sz="1100" dirty="0">
                        <a:effectLst/>
                        <a:latin typeface="Calibri" panose="020F0502020204030204" pitchFamily="34" charset="0"/>
                        <a:ea typeface="Calibri" panose="020F0502020204030204" pitchFamily="34" charset="0"/>
                      </a:endParaRPr>
                    </a:p>
                  </a:txBody>
                  <a:tcPr marL="68580" marR="68580" marT="0" marB="0" anchor="ctr">
                    <a:solidFill>
                      <a:schemeClr val="bg2">
                        <a:lumMod val="50000"/>
                      </a:schemeClr>
                    </a:solidFill>
                  </a:tcPr>
                </a:tc>
                <a:tc>
                  <a:txBody>
                    <a:bodyPr/>
                    <a:lstStyle/>
                    <a:p>
                      <a:pPr marL="0" marR="0">
                        <a:spcBef>
                          <a:spcPts val="0"/>
                        </a:spcBef>
                        <a:spcAft>
                          <a:spcPts val="0"/>
                        </a:spcAft>
                      </a:pPr>
                      <a:r>
                        <a:rPr lang="en-US" sz="1400" dirty="0" smtClean="0">
                          <a:effectLst/>
                        </a:rPr>
                        <a:t>11:36-12:18</a:t>
                      </a:r>
                      <a:endParaRPr lang="en-US" sz="1100" dirty="0">
                        <a:effectLst/>
                        <a:latin typeface="Calibri" panose="020F0502020204030204" pitchFamily="34" charset="0"/>
                        <a:ea typeface="Calibri" panose="020F0502020204030204" pitchFamily="34" charset="0"/>
                      </a:endParaRPr>
                    </a:p>
                  </a:txBody>
                  <a:tcPr marL="68580" marR="68580" marT="0" marB="0" anchor="ctr">
                    <a:solidFill>
                      <a:schemeClr val="bg2">
                        <a:lumMod val="50000"/>
                      </a:schemeClr>
                    </a:solidFill>
                  </a:tcPr>
                </a:tc>
                <a:tc>
                  <a:txBody>
                    <a:bodyPr/>
                    <a:lstStyle/>
                    <a:p>
                      <a:pPr marL="0" marR="0">
                        <a:spcBef>
                          <a:spcPts val="0"/>
                        </a:spcBef>
                        <a:spcAft>
                          <a:spcPts val="0"/>
                        </a:spcAft>
                      </a:pPr>
                      <a:r>
                        <a:rPr lang="en-US" sz="1400" dirty="0" smtClean="0">
                          <a:effectLst/>
                        </a:rPr>
                        <a:t>3rd</a:t>
                      </a:r>
                      <a:endParaRPr lang="en-US" sz="1100" dirty="0">
                        <a:effectLst/>
                        <a:latin typeface="Calibri" panose="020F0502020204030204" pitchFamily="34" charset="0"/>
                        <a:ea typeface="Calibri" panose="020F0502020204030204" pitchFamily="34" charset="0"/>
                      </a:endParaRPr>
                    </a:p>
                  </a:txBody>
                  <a:tcPr marL="68580" marR="68580" marT="0" marB="0" anchor="ctr">
                    <a:solidFill>
                      <a:schemeClr val="accent6">
                        <a:lumMod val="75000"/>
                      </a:schemeClr>
                    </a:solidFill>
                  </a:tcPr>
                </a:tc>
                <a:tc>
                  <a:txBody>
                    <a:bodyPr/>
                    <a:lstStyle/>
                    <a:p>
                      <a:pPr marL="0" marR="0">
                        <a:spcBef>
                          <a:spcPts val="0"/>
                        </a:spcBef>
                        <a:spcAft>
                          <a:spcPts val="0"/>
                        </a:spcAft>
                      </a:pPr>
                      <a:r>
                        <a:rPr lang="en-US" sz="1400" dirty="0" smtClean="0">
                          <a:effectLst/>
                        </a:rPr>
                        <a:t>11:36-12:16</a:t>
                      </a:r>
                      <a:endParaRPr lang="en-US" sz="1100" dirty="0">
                        <a:effectLst/>
                        <a:latin typeface="Calibri" panose="020F0502020204030204" pitchFamily="34" charset="0"/>
                        <a:ea typeface="Calibri" panose="020F0502020204030204" pitchFamily="34" charset="0"/>
                      </a:endParaRPr>
                    </a:p>
                  </a:txBody>
                  <a:tcPr marL="68580" marR="68580" marT="0" marB="0" anchor="ctr">
                    <a:solidFill>
                      <a:schemeClr val="accent6">
                        <a:lumMod val="75000"/>
                      </a:schemeClr>
                    </a:solidFill>
                  </a:tcPr>
                </a:tc>
                <a:extLst>
                  <a:ext uri="{0D108BD9-81ED-4DB2-BD59-A6C34878D82A}">
                    <a16:rowId xmlns:a16="http://schemas.microsoft.com/office/drawing/2014/main" val="10006"/>
                  </a:ext>
                </a:extLst>
              </a:tr>
              <a:tr h="622007">
                <a:tc>
                  <a:txBody>
                    <a:bodyPr/>
                    <a:lstStyle/>
                    <a:p>
                      <a:pPr marL="0" marR="0">
                        <a:spcBef>
                          <a:spcPts val="0"/>
                        </a:spcBef>
                        <a:spcAft>
                          <a:spcPts val="0"/>
                        </a:spcAft>
                      </a:pPr>
                      <a:r>
                        <a:rPr lang="en-US" sz="1400" dirty="0" smtClean="0">
                          <a:effectLst/>
                        </a:rPr>
                        <a:t>3rd</a:t>
                      </a:r>
                      <a:endParaRPr lang="en-US" sz="1100" dirty="0">
                        <a:effectLst/>
                        <a:latin typeface="Calibri" panose="020F0502020204030204" pitchFamily="34" charset="0"/>
                        <a:ea typeface="Calibri" panose="020F0502020204030204" pitchFamily="34" charset="0"/>
                      </a:endParaRPr>
                    </a:p>
                  </a:txBody>
                  <a:tcPr marL="68580" marR="68580" marT="0" marB="0" anchor="ctr">
                    <a:solidFill>
                      <a:schemeClr val="accent2">
                        <a:lumMod val="75000"/>
                      </a:schemeClr>
                    </a:solidFill>
                  </a:tcPr>
                </a:tc>
                <a:tc>
                  <a:txBody>
                    <a:bodyPr/>
                    <a:lstStyle/>
                    <a:p>
                      <a:pPr marL="0" marR="0">
                        <a:spcBef>
                          <a:spcPts val="0"/>
                        </a:spcBef>
                        <a:spcAft>
                          <a:spcPts val="0"/>
                        </a:spcAft>
                      </a:pPr>
                      <a:r>
                        <a:rPr lang="en-US" sz="1400" dirty="0" smtClean="0">
                          <a:effectLst/>
                        </a:rPr>
                        <a:t>12:06-12:46</a:t>
                      </a:r>
                      <a:endParaRPr lang="en-US" sz="1100" dirty="0">
                        <a:effectLst/>
                        <a:latin typeface="Calibri" panose="020F0502020204030204" pitchFamily="34" charset="0"/>
                        <a:ea typeface="Calibri" panose="020F0502020204030204" pitchFamily="34" charset="0"/>
                      </a:endParaRPr>
                    </a:p>
                  </a:txBody>
                  <a:tcPr marL="68580" marR="68580" marT="0" marB="0" anchor="ctr">
                    <a:solidFill>
                      <a:schemeClr val="accent2">
                        <a:lumMod val="75000"/>
                      </a:schemeClr>
                    </a:solidFill>
                  </a:tcPr>
                </a:tc>
                <a:tc>
                  <a:txBody>
                    <a:bodyPr/>
                    <a:lstStyle/>
                    <a:p>
                      <a:pPr marL="0" marR="0">
                        <a:spcBef>
                          <a:spcPts val="0"/>
                        </a:spcBef>
                        <a:spcAft>
                          <a:spcPts val="0"/>
                        </a:spcAft>
                      </a:pPr>
                      <a:r>
                        <a:rPr lang="en-US" sz="1400" dirty="0">
                          <a:effectLst/>
                        </a:rPr>
                        <a:t>LUNCH </a:t>
                      </a:r>
                      <a:endParaRPr lang="en-US" sz="1100" dirty="0">
                        <a:effectLst/>
                        <a:latin typeface="Calibri" panose="020F0502020204030204" pitchFamily="34" charset="0"/>
                        <a:ea typeface="Calibri" panose="020F0502020204030204" pitchFamily="34" charset="0"/>
                      </a:endParaRPr>
                    </a:p>
                  </a:txBody>
                  <a:tcPr marL="68580" marR="68580" marT="0" marB="0" anchor="ctr">
                    <a:solidFill>
                      <a:schemeClr val="bg2">
                        <a:lumMod val="50000"/>
                      </a:schemeClr>
                    </a:solidFill>
                  </a:tcPr>
                </a:tc>
                <a:tc>
                  <a:txBody>
                    <a:bodyPr/>
                    <a:lstStyle/>
                    <a:p>
                      <a:pPr marL="0" marR="0">
                        <a:spcBef>
                          <a:spcPts val="0"/>
                        </a:spcBef>
                        <a:spcAft>
                          <a:spcPts val="0"/>
                        </a:spcAft>
                      </a:pPr>
                      <a:r>
                        <a:rPr lang="en-US" sz="1400" dirty="0" smtClean="0">
                          <a:effectLst/>
                        </a:rPr>
                        <a:t>12:18-12:48</a:t>
                      </a:r>
                      <a:endParaRPr lang="en-US" sz="1100" dirty="0">
                        <a:effectLst/>
                        <a:latin typeface="Calibri" panose="020F0502020204030204" pitchFamily="34" charset="0"/>
                        <a:ea typeface="Calibri" panose="020F0502020204030204" pitchFamily="34" charset="0"/>
                      </a:endParaRPr>
                    </a:p>
                  </a:txBody>
                  <a:tcPr marL="68580" marR="68580" marT="0" marB="0" anchor="ctr">
                    <a:solidFill>
                      <a:schemeClr val="bg2">
                        <a:lumMod val="50000"/>
                      </a:schemeClr>
                    </a:solidFill>
                  </a:tcPr>
                </a:tc>
                <a:tc>
                  <a:txBody>
                    <a:bodyPr/>
                    <a:lstStyle/>
                    <a:p>
                      <a:pPr marL="0" marR="0">
                        <a:spcBef>
                          <a:spcPts val="0"/>
                        </a:spcBef>
                        <a:spcAft>
                          <a:spcPts val="0"/>
                        </a:spcAft>
                      </a:pPr>
                      <a:r>
                        <a:rPr lang="en-US" sz="1400" dirty="0" smtClean="0">
                          <a:effectLst/>
                          <a:latin typeface="+mn-lt"/>
                          <a:ea typeface="+mn-ea"/>
                        </a:rPr>
                        <a:t>4th</a:t>
                      </a:r>
                      <a:endParaRPr lang="en-US" sz="1100" dirty="0">
                        <a:effectLst/>
                        <a:latin typeface="Calibri" panose="020F0502020204030204" pitchFamily="34" charset="0"/>
                        <a:ea typeface="Calibri" panose="020F0502020204030204" pitchFamily="34" charset="0"/>
                      </a:endParaRPr>
                    </a:p>
                  </a:txBody>
                  <a:tcPr marL="68580" marR="68580" marT="0" marB="0" anchor="ctr">
                    <a:solidFill>
                      <a:schemeClr val="accent6">
                        <a:lumMod val="75000"/>
                      </a:schemeClr>
                    </a:solidFill>
                  </a:tcPr>
                </a:tc>
                <a:tc>
                  <a:txBody>
                    <a:bodyPr/>
                    <a:lstStyle/>
                    <a:p>
                      <a:pPr marL="0" marR="0">
                        <a:spcBef>
                          <a:spcPts val="0"/>
                        </a:spcBef>
                        <a:spcAft>
                          <a:spcPts val="0"/>
                        </a:spcAft>
                      </a:pPr>
                      <a:r>
                        <a:rPr lang="en-US" sz="1400" dirty="0" smtClean="0">
                          <a:effectLst/>
                        </a:rPr>
                        <a:t>12:20-1:02</a:t>
                      </a:r>
                      <a:endParaRPr lang="en-US" sz="1100" dirty="0">
                        <a:effectLst/>
                        <a:latin typeface="Calibri" panose="020F0502020204030204" pitchFamily="34" charset="0"/>
                        <a:ea typeface="Calibri" panose="020F0502020204030204" pitchFamily="34" charset="0"/>
                      </a:endParaRPr>
                    </a:p>
                  </a:txBody>
                  <a:tcPr marL="68580" marR="68580" marT="0" marB="0" anchor="ctr">
                    <a:solidFill>
                      <a:schemeClr val="accent6">
                        <a:lumMod val="75000"/>
                      </a:schemeClr>
                    </a:solidFill>
                  </a:tcPr>
                </a:tc>
                <a:extLst>
                  <a:ext uri="{0D108BD9-81ED-4DB2-BD59-A6C34878D82A}">
                    <a16:rowId xmlns:a16="http://schemas.microsoft.com/office/drawing/2014/main" val="10007"/>
                  </a:ext>
                </a:extLst>
              </a:tr>
              <a:tr h="634448">
                <a:tc>
                  <a:txBody>
                    <a:bodyPr/>
                    <a:lstStyle/>
                    <a:p>
                      <a:pPr marL="0" marR="0">
                        <a:spcBef>
                          <a:spcPts val="0"/>
                        </a:spcBef>
                        <a:spcAft>
                          <a:spcPts val="0"/>
                        </a:spcAft>
                      </a:pPr>
                      <a:r>
                        <a:rPr lang="en-US" sz="1400" dirty="0" smtClean="0">
                          <a:effectLst/>
                        </a:rPr>
                        <a:t>4th</a:t>
                      </a:r>
                      <a:r>
                        <a:rPr lang="en-US" sz="1400" dirty="0">
                          <a:effectLst/>
                        </a:rPr>
                        <a:t>  </a:t>
                      </a:r>
                      <a:endParaRPr lang="en-US" sz="1100" dirty="0">
                        <a:effectLst/>
                        <a:latin typeface="Calibri" panose="020F0502020204030204" pitchFamily="34" charset="0"/>
                        <a:ea typeface="Calibri" panose="020F0502020204030204" pitchFamily="34" charset="0"/>
                      </a:endParaRPr>
                    </a:p>
                  </a:txBody>
                  <a:tcPr marL="68580" marR="68580" marT="0" marB="0" anchor="ctr">
                    <a:solidFill>
                      <a:schemeClr val="accent2">
                        <a:lumMod val="75000"/>
                      </a:schemeClr>
                    </a:solidFill>
                  </a:tcPr>
                </a:tc>
                <a:tc>
                  <a:txBody>
                    <a:bodyPr/>
                    <a:lstStyle/>
                    <a:p>
                      <a:pPr marL="0" marR="0">
                        <a:spcBef>
                          <a:spcPts val="0"/>
                        </a:spcBef>
                        <a:spcAft>
                          <a:spcPts val="0"/>
                        </a:spcAft>
                      </a:pPr>
                      <a:r>
                        <a:rPr lang="en-US" sz="1400" dirty="0" smtClean="0">
                          <a:effectLst/>
                        </a:rPr>
                        <a:t>12:50-1:32</a:t>
                      </a:r>
                      <a:endParaRPr lang="en-US" sz="1100" dirty="0">
                        <a:effectLst/>
                        <a:latin typeface="Calibri" panose="020F0502020204030204" pitchFamily="34" charset="0"/>
                        <a:ea typeface="Calibri" panose="020F0502020204030204" pitchFamily="34" charset="0"/>
                      </a:endParaRPr>
                    </a:p>
                  </a:txBody>
                  <a:tcPr marL="68580" marR="68580" marT="0" marB="0" anchor="ctr">
                    <a:solidFill>
                      <a:schemeClr val="accent2">
                        <a:lumMod val="75000"/>
                      </a:schemeClr>
                    </a:solidFill>
                  </a:tcPr>
                </a:tc>
                <a:tc>
                  <a:txBody>
                    <a:bodyPr/>
                    <a:lstStyle/>
                    <a:p>
                      <a:pPr marL="0" marR="0">
                        <a:spcBef>
                          <a:spcPts val="0"/>
                        </a:spcBef>
                        <a:spcAft>
                          <a:spcPts val="0"/>
                        </a:spcAft>
                      </a:pPr>
                      <a:r>
                        <a:rPr lang="en-US" sz="1400" dirty="0" smtClean="0">
                          <a:effectLst/>
                        </a:rPr>
                        <a:t>4th</a:t>
                      </a:r>
                      <a:endParaRPr lang="en-US" sz="1100" dirty="0">
                        <a:effectLst/>
                        <a:latin typeface="Calibri" panose="020F0502020204030204" pitchFamily="34" charset="0"/>
                        <a:ea typeface="Calibri" panose="020F0502020204030204" pitchFamily="34" charset="0"/>
                      </a:endParaRPr>
                    </a:p>
                  </a:txBody>
                  <a:tcPr marL="68580" marR="68580" marT="0" marB="0" anchor="ctr">
                    <a:solidFill>
                      <a:schemeClr val="bg2">
                        <a:lumMod val="50000"/>
                      </a:schemeClr>
                    </a:solidFill>
                  </a:tcPr>
                </a:tc>
                <a:tc>
                  <a:txBody>
                    <a:bodyPr/>
                    <a:lstStyle/>
                    <a:p>
                      <a:pPr marL="0" marR="0">
                        <a:spcBef>
                          <a:spcPts val="0"/>
                        </a:spcBef>
                        <a:spcAft>
                          <a:spcPts val="0"/>
                        </a:spcAft>
                      </a:pPr>
                      <a:r>
                        <a:rPr lang="en-US" sz="1400" dirty="0" smtClean="0">
                          <a:effectLst/>
                        </a:rPr>
                        <a:t>12:52-1:32</a:t>
                      </a:r>
                      <a:endParaRPr lang="en-US" sz="1100" dirty="0">
                        <a:effectLst/>
                        <a:latin typeface="Calibri" panose="020F0502020204030204" pitchFamily="34" charset="0"/>
                        <a:ea typeface="Calibri" panose="020F0502020204030204" pitchFamily="34" charset="0"/>
                      </a:endParaRPr>
                    </a:p>
                  </a:txBody>
                  <a:tcPr marL="68580" marR="68580" marT="0" marB="0" anchor="ctr">
                    <a:solidFill>
                      <a:schemeClr val="bg2">
                        <a:lumMod val="50000"/>
                      </a:schemeClr>
                    </a:solidFill>
                  </a:tcPr>
                </a:tc>
                <a:tc>
                  <a:txBody>
                    <a:bodyPr/>
                    <a:lstStyle/>
                    <a:p>
                      <a:pPr marL="0" marR="0">
                        <a:spcBef>
                          <a:spcPts val="0"/>
                        </a:spcBef>
                        <a:spcAft>
                          <a:spcPts val="0"/>
                        </a:spcAft>
                      </a:pPr>
                      <a:r>
                        <a:rPr lang="en-US" sz="1400" dirty="0">
                          <a:effectLst/>
                        </a:rPr>
                        <a:t>LUNCH </a:t>
                      </a:r>
                      <a:endParaRPr lang="en-US" sz="1100" dirty="0">
                        <a:effectLst/>
                        <a:latin typeface="Calibri" panose="020F0502020204030204" pitchFamily="34" charset="0"/>
                        <a:ea typeface="Calibri" panose="020F0502020204030204" pitchFamily="34" charset="0"/>
                      </a:endParaRPr>
                    </a:p>
                  </a:txBody>
                  <a:tcPr marL="68580" marR="68580" marT="0" marB="0" anchor="ctr">
                    <a:solidFill>
                      <a:schemeClr val="accent6">
                        <a:lumMod val="75000"/>
                      </a:schemeClr>
                    </a:solidFill>
                  </a:tcPr>
                </a:tc>
                <a:tc>
                  <a:txBody>
                    <a:bodyPr/>
                    <a:lstStyle/>
                    <a:p>
                      <a:pPr marL="0" marR="0">
                        <a:spcBef>
                          <a:spcPts val="0"/>
                        </a:spcBef>
                        <a:spcAft>
                          <a:spcPts val="0"/>
                        </a:spcAft>
                      </a:pPr>
                      <a:r>
                        <a:rPr lang="en-US" sz="1400" dirty="0" smtClean="0">
                          <a:effectLst/>
                        </a:rPr>
                        <a:t>1:02-1:32</a:t>
                      </a:r>
                      <a:endParaRPr lang="en-US" sz="1100" dirty="0">
                        <a:effectLst/>
                        <a:latin typeface="Calibri" panose="020F0502020204030204" pitchFamily="34" charset="0"/>
                        <a:ea typeface="Calibri" panose="020F0502020204030204" pitchFamily="34" charset="0"/>
                      </a:endParaRPr>
                    </a:p>
                  </a:txBody>
                  <a:tcPr marL="68580" marR="68580" marT="0" marB="0" anchor="ctr">
                    <a:solidFill>
                      <a:schemeClr val="accent6">
                        <a:lumMod val="75000"/>
                      </a:schemeClr>
                    </a:solidFill>
                  </a:tcPr>
                </a:tc>
                <a:extLst>
                  <a:ext uri="{0D108BD9-81ED-4DB2-BD59-A6C34878D82A}">
                    <a16:rowId xmlns:a16="http://schemas.microsoft.com/office/drawing/2014/main" val="10008"/>
                  </a:ext>
                </a:extLst>
              </a:tr>
              <a:tr h="323443">
                <a:tc gridSpan="3">
                  <a:txBody>
                    <a:bodyPr/>
                    <a:lstStyle/>
                    <a:p>
                      <a:pPr marL="0" marR="0" algn="ctr">
                        <a:spcBef>
                          <a:spcPts val="0"/>
                        </a:spcBef>
                        <a:spcAft>
                          <a:spcPts val="0"/>
                        </a:spcAft>
                      </a:pPr>
                      <a:r>
                        <a:rPr lang="en-US" sz="1400" dirty="0" smtClean="0">
                          <a:effectLst/>
                        </a:rPr>
                        <a:t>5th</a:t>
                      </a:r>
                      <a:endParaRPr lang="en-US" sz="1100" dirty="0">
                        <a:effectLst/>
                        <a:latin typeface="Calibri" panose="020F0502020204030204" pitchFamily="34" charset="0"/>
                        <a:ea typeface="Calibri" panose="020F0502020204030204" pitchFamily="34" charset="0"/>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400" dirty="0" smtClean="0">
                          <a:effectLst/>
                        </a:rPr>
                        <a:t>1:36-2:18</a:t>
                      </a:r>
                      <a:endParaRPr lang="en-US" sz="1100" dirty="0">
                        <a:effectLst/>
                        <a:latin typeface="Calibri" panose="020F0502020204030204" pitchFamily="34" charset="0"/>
                        <a:ea typeface="Calibri" panose="020F0502020204030204" pitchFamily="34"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9"/>
                  </a:ext>
                </a:extLst>
              </a:tr>
              <a:tr h="323443">
                <a:tc gridSpan="3">
                  <a:txBody>
                    <a:bodyPr/>
                    <a:lstStyle/>
                    <a:p>
                      <a:pPr marL="0" marR="0" algn="ctr">
                        <a:spcBef>
                          <a:spcPts val="0"/>
                        </a:spcBef>
                        <a:spcAft>
                          <a:spcPts val="0"/>
                        </a:spcAft>
                      </a:pPr>
                      <a:r>
                        <a:rPr lang="en-US" sz="1400">
                          <a:effectLst/>
                        </a:rPr>
                        <a:t>6th</a:t>
                      </a:r>
                      <a:endParaRPr lang="en-US" sz="1100">
                        <a:effectLst/>
                        <a:latin typeface="Calibri" panose="020F0502020204030204" pitchFamily="34" charset="0"/>
                        <a:ea typeface="Calibri" panose="020F0502020204030204" pitchFamily="34" charset="0"/>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400" dirty="0" smtClean="0">
                          <a:effectLst/>
                        </a:rPr>
                        <a:t>2:22-3:04</a:t>
                      </a:r>
                      <a:endParaRPr lang="en-US" sz="1100" dirty="0">
                        <a:effectLst/>
                        <a:latin typeface="Calibri" panose="020F0502020204030204" pitchFamily="34" charset="0"/>
                        <a:ea typeface="Calibri" panose="020F0502020204030204" pitchFamily="34"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0"/>
                  </a:ext>
                </a:extLst>
              </a:tr>
              <a:tr h="323443">
                <a:tc gridSpan="3">
                  <a:txBody>
                    <a:bodyPr/>
                    <a:lstStyle/>
                    <a:p>
                      <a:pPr marL="0" marR="0" algn="ctr">
                        <a:spcBef>
                          <a:spcPts val="0"/>
                        </a:spcBef>
                        <a:spcAft>
                          <a:spcPts val="0"/>
                        </a:spcAft>
                      </a:pPr>
                      <a:r>
                        <a:rPr lang="en-US" sz="1400">
                          <a:effectLst/>
                        </a:rPr>
                        <a:t>7th</a:t>
                      </a:r>
                      <a:endParaRPr lang="en-US" sz="1100">
                        <a:effectLst/>
                        <a:latin typeface="Calibri" panose="020F0502020204030204" pitchFamily="34" charset="0"/>
                        <a:ea typeface="Calibri" panose="020F0502020204030204" pitchFamily="34" charset="0"/>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400" dirty="0" smtClean="0">
                          <a:effectLst/>
                        </a:rPr>
                        <a:t>3:08-3:50</a:t>
                      </a:r>
                      <a:endParaRPr lang="en-US" sz="1100" dirty="0">
                        <a:effectLst/>
                        <a:latin typeface="Calibri" panose="020F0502020204030204" pitchFamily="34" charset="0"/>
                        <a:ea typeface="Calibri" panose="020F0502020204030204" pitchFamily="34"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632985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718" y="365125"/>
            <a:ext cx="10803082" cy="1325563"/>
          </a:xfrm>
        </p:spPr>
        <p:txBody>
          <a:bodyPr/>
          <a:lstStyle/>
          <a:p>
            <a:r>
              <a:rPr lang="en-US" u="sng" dirty="0" smtClean="0"/>
              <a:t>CAP Public Service Announcement (PSA) Video</a:t>
            </a:r>
            <a:endParaRPr lang="en-US" dirty="0"/>
          </a:p>
        </p:txBody>
      </p:sp>
      <p:sp>
        <p:nvSpPr>
          <p:cNvPr id="3" name="Content Placeholder 2"/>
          <p:cNvSpPr>
            <a:spLocks noGrp="1"/>
          </p:cNvSpPr>
          <p:nvPr>
            <p:ph idx="1"/>
          </p:nvPr>
        </p:nvSpPr>
        <p:spPr/>
        <p:txBody>
          <a:bodyPr/>
          <a:lstStyle/>
          <a:p>
            <a:r>
              <a:rPr lang="en-US">
                <a:hlinkClick r:id="rId2"/>
              </a:rPr>
              <a:t>https://</a:t>
            </a:r>
            <a:r>
              <a:rPr lang="en-US" smtClean="0">
                <a:hlinkClick r:id="rId2"/>
              </a:rPr>
              <a:t>youtu.be/YkXg3PRbDTU</a:t>
            </a:r>
            <a:endParaRPr lang="en-US" smtClean="0"/>
          </a:p>
          <a:p>
            <a:pPr marL="0" indent="0">
              <a:buNone/>
            </a:pPr>
            <a:endParaRPr lang="en-US"/>
          </a:p>
        </p:txBody>
      </p:sp>
    </p:spTree>
    <p:extLst>
      <p:ext uri="{BB962C8B-B14F-4D97-AF65-F5344CB8AC3E}">
        <p14:creationId xmlns:p14="http://schemas.microsoft.com/office/powerpoint/2010/main" val="3387623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3184"/>
          </a:xfrm>
        </p:spPr>
        <p:txBody>
          <a:bodyPr>
            <a:normAutofit fontScale="90000"/>
          </a:bodyPr>
          <a:lstStyle/>
          <a:p>
            <a:r>
              <a:rPr lang="en-US" u="sng" dirty="0" smtClean="0"/>
              <a:t>CAP Impact</a:t>
            </a:r>
            <a:endParaRPr lang="en-US" dirty="0"/>
          </a:p>
        </p:txBody>
      </p:sp>
      <p:sp>
        <p:nvSpPr>
          <p:cNvPr id="3" name="Content Placeholder 2"/>
          <p:cNvSpPr>
            <a:spLocks noGrp="1"/>
          </p:cNvSpPr>
          <p:nvPr>
            <p:ph idx="1"/>
          </p:nvPr>
        </p:nvSpPr>
        <p:spPr>
          <a:xfrm>
            <a:off x="838200" y="1018310"/>
            <a:ext cx="10515600" cy="5158653"/>
          </a:xfrm>
        </p:spPr>
        <p:txBody>
          <a:bodyPr>
            <a:normAutofit lnSpcReduction="10000"/>
          </a:bodyPr>
          <a:lstStyle/>
          <a:p>
            <a:r>
              <a:rPr lang="en-US" sz="2000" dirty="0" smtClean="0"/>
              <a:t>With the Wolf Lake Middle School Home Room program, students who do not have the time to do homework can now get it done, because with the Home Room project being incorporated in the bell schedule which means that students will have an chance to complete homework at school.  Parents will benefit from this as well.  With the ability for their child to complete homework at school, parents will not have to worry as much about their kids extra-curricular and family time being limited because of homework.  </a:t>
            </a:r>
          </a:p>
          <a:p>
            <a:endParaRPr lang="en-US" sz="2000" dirty="0" smtClean="0"/>
          </a:p>
          <a:p>
            <a:r>
              <a:rPr lang="en-US" sz="2000" dirty="0" smtClean="0"/>
              <a:t>We did research and found an article on the effects of mandatory study hall on students by Anthony van Goessel of the University of Notre Dame.  (“The Effects of Mandatory Study Hall of the Academic Performance of Student Athletes”2010-2011). It was found that 71% of students strongly agreed that study hall helped their school performance while 80% of teachers agreed it helped students performance in school.  </a:t>
            </a:r>
          </a:p>
          <a:p>
            <a:endParaRPr lang="en-US" sz="2000" dirty="0"/>
          </a:p>
          <a:p>
            <a:r>
              <a:rPr lang="en-US" sz="2000" dirty="0" smtClean="0"/>
              <a:t>It is a win-win for both teachers and students.   We believe that administration should add a daily homeroom to the schedule.  We would see an decrease in missing assignments, an increase in test scores, an increase in disorganized students, and an overall increase on students being more successful.</a:t>
            </a:r>
            <a:endParaRPr lang="en-US" sz="2000" dirty="0"/>
          </a:p>
        </p:txBody>
      </p:sp>
    </p:spTree>
    <p:extLst>
      <p:ext uri="{BB962C8B-B14F-4D97-AF65-F5344CB8AC3E}">
        <p14:creationId xmlns:p14="http://schemas.microsoft.com/office/powerpoint/2010/main" val="4009925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rmAutofit fontScale="90000"/>
          </a:bodyPr>
          <a:lstStyle/>
          <a:p>
            <a:r>
              <a:rPr lang="en-US" u="sng" dirty="0" smtClean="0"/>
              <a:t>CAP Q &amp; A : </a:t>
            </a:r>
            <a:br>
              <a:rPr lang="en-US" u="sng" dirty="0" smtClean="0"/>
            </a:br>
            <a:r>
              <a:rPr lang="en-US" u="sng" dirty="0" smtClean="0"/>
              <a:t>These are a few questions and answers that you may have for us.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62361800"/>
              </p:ext>
            </p:extLst>
          </p:nvPr>
        </p:nvGraphicFramePr>
        <p:xfrm>
          <a:off x="1292180" y="3025600"/>
          <a:ext cx="9607640" cy="1540347"/>
        </p:xfrm>
        <a:graphic>
          <a:graphicData uri="http://schemas.openxmlformats.org/drawingml/2006/table">
            <a:tbl>
              <a:tblPr firstRow="1" bandRow="1">
                <a:tableStyleId>{5C22544A-7EE6-4342-B048-85BDC9FD1C3A}</a:tableStyleId>
              </a:tblPr>
              <a:tblGrid>
                <a:gridCol w="2401910">
                  <a:extLst>
                    <a:ext uri="{9D8B030D-6E8A-4147-A177-3AD203B41FA5}">
                      <a16:colId xmlns:a16="http://schemas.microsoft.com/office/drawing/2014/main" val="20000"/>
                    </a:ext>
                  </a:extLst>
                </a:gridCol>
                <a:gridCol w="2401910">
                  <a:extLst>
                    <a:ext uri="{9D8B030D-6E8A-4147-A177-3AD203B41FA5}">
                      <a16:colId xmlns:a16="http://schemas.microsoft.com/office/drawing/2014/main" val="20001"/>
                    </a:ext>
                  </a:extLst>
                </a:gridCol>
                <a:gridCol w="2401910">
                  <a:extLst>
                    <a:ext uri="{9D8B030D-6E8A-4147-A177-3AD203B41FA5}">
                      <a16:colId xmlns:a16="http://schemas.microsoft.com/office/drawing/2014/main" val="20002"/>
                    </a:ext>
                  </a:extLst>
                </a:gridCol>
                <a:gridCol w="2401910">
                  <a:extLst>
                    <a:ext uri="{9D8B030D-6E8A-4147-A177-3AD203B41FA5}">
                      <a16:colId xmlns:a16="http://schemas.microsoft.com/office/drawing/2014/main" val="20003"/>
                    </a:ext>
                  </a:extLst>
                </a:gridCol>
              </a:tblGrid>
              <a:tr h="975295">
                <a:tc>
                  <a:txBody>
                    <a:bodyPr/>
                    <a:lstStyle/>
                    <a:p>
                      <a:pPr algn="ctr"/>
                      <a:r>
                        <a:rPr lang="en-US" u="sng" dirty="0" smtClean="0"/>
                        <a:t>State</a:t>
                      </a:r>
                      <a:endParaRPr lang="en-US" u="sng" dirty="0"/>
                    </a:p>
                  </a:txBody>
                  <a:tcPr/>
                </a:tc>
                <a:tc>
                  <a:txBody>
                    <a:bodyPr/>
                    <a:lstStyle/>
                    <a:p>
                      <a:pPr algn="ctr"/>
                      <a:r>
                        <a:rPr lang="en-US" u="sng" dirty="0" smtClean="0"/>
                        <a:t>Minimum amount of instructional</a:t>
                      </a:r>
                      <a:endParaRPr lang="en-US" u="sng" dirty="0"/>
                    </a:p>
                  </a:txBody>
                  <a:tcPr/>
                </a:tc>
                <a:tc>
                  <a:txBody>
                    <a:bodyPr/>
                    <a:lstStyle/>
                    <a:p>
                      <a:pPr algn="ctr"/>
                      <a:r>
                        <a:rPr lang="en-US" u="sng" dirty="0" smtClean="0"/>
                        <a:t>Minimal time for a day to count</a:t>
                      </a:r>
                      <a:endParaRPr lang="en-US" u="sng" dirty="0"/>
                    </a:p>
                  </a:txBody>
                  <a:tcPr/>
                </a:tc>
                <a:tc>
                  <a:txBody>
                    <a:bodyPr/>
                    <a:lstStyle/>
                    <a:p>
                      <a:pPr algn="ctr"/>
                      <a:r>
                        <a:rPr lang="en-US" u="sng" dirty="0" smtClean="0"/>
                        <a:t>School</a:t>
                      </a:r>
                      <a:r>
                        <a:rPr lang="en-US" u="sng" baseline="0" dirty="0" smtClean="0"/>
                        <a:t> Start/Finish</a:t>
                      </a:r>
                      <a:endParaRPr lang="en-US" u="sng" dirty="0"/>
                    </a:p>
                  </a:txBody>
                  <a:tcPr/>
                </a:tc>
                <a:extLst>
                  <a:ext uri="{0D108BD9-81ED-4DB2-BD59-A6C34878D82A}">
                    <a16:rowId xmlns:a16="http://schemas.microsoft.com/office/drawing/2014/main" val="10000"/>
                  </a:ext>
                </a:extLst>
              </a:tr>
              <a:tr h="565052">
                <a:tc>
                  <a:txBody>
                    <a:bodyPr/>
                    <a:lstStyle/>
                    <a:p>
                      <a:r>
                        <a:rPr lang="en-US" dirty="0" smtClean="0"/>
                        <a:t>Florida</a:t>
                      </a:r>
                      <a:endParaRPr lang="en-US" dirty="0"/>
                    </a:p>
                  </a:txBody>
                  <a:tcPr/>
                </a:tc>
                <a:tc>
                  <a:txBody>
                    <a:bodyPr/>
                    <a:lstStyle/>
                    <a:p>
                      <a:r>
                        <a:rPr lang="en-US" dirty="0" smtClean="0"/>
                        <a:t>180 Days / 900 hours</a:t>
                      </a:r>
                      <a:endParaRPr lang="en-US" dirty="0"/>
                    </a:p>
                  </a:txBody>
                  <a:tcPr/>
                </a:tc>
                <a:tc>
                  <a:txBody>
                    <a:bodyPr/>
                    <a:lstStyle/>
                    <a:p>
                      <a:r>
                        <a:rPr lang="en-US" dirty="0" smtClean="0"/>
                        <a:t>5</a:t>
                      </a:r>
                      <a:r>
                        <a:rPr lang="en-US" baseline="0" dirty="0" smtClean="0"/>
                        <a:t> hours</a:t>
                      </a:r>
                      <a:endParaRPr lang="en-US" dirty="0"/>
                    </a:p>
                  </a:txBody>
                  <a:tcPr/>
                </a:tc>
                <a:tc>
                  <a:txBody>
                    <a:bodyPr/>
                    <a:lstStyle/>
                    <a:p>
                      <a:r>
                        <a:rPr lang="en-US" dirty="0" smtClean="0"/>
                        <a:t>District option</a:t>
                      </a:r>
                      <a:endParaRPr lang="en-US" dirty="0"/>
                    </a:p>
                  </a:txBody>
                  <a:tcPr/>
                </a:tc>
                <a:extLst>
                  <a:ext uri="{0D108BD9-81ED-4DB2-BD59-A6C34878D82A}">
                    <a16:rowId xmlns:a16="http://schemas.microsoft.com/office/drawing/2014/main" val="10001"/>
                  </a:ext>
                </a:extLst>
              </a:tr>
            </a:tbl>
          </a:graphicData>
        </a:graphic>
      </p:graphicFrame>
      <p:sp>
        <p:nvSpPr>
          <p:cNvPr id="5" name="Content Placeholder 2"/>
          <p:cNvSpPr txBox="1">
            <a:spLocks/>
          </p:cNvSpPr>
          <p:nvPr/>
        </p:nvSpPr>
        <p:spPr>
          <a:xfrm>
            <a:off x="943304" y="2270665"/>
            <a:ext cx="10515600" cy="15098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How many class days or hours are required in Florida?</a:t>
            </a:r>
            <a:endParaRPr lang="en-US" dirty="0"/>
          </a:p>
          <a:p>
            <a:pPr lvl="1"/>
            <a:endParaRPr lang="en-US" dirty="0" smtClean="0"/>
          </a:p>
        </p:txBody>
      </p:sp>
    </p:spTree>
    <p:extLst>
      <p:ext uri="{BB962C8B-B14F-4D97-AF65-F5344CB8AC3E}">
        <p14:creationId xmlns:p14="http://schemas.microsoft.com/office/powerpoint/2010/main" val="61420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rmAutofit fontScale="90000"/>
          </a:bodyPr>
          <a:lstStyle/>
          <a:p>
            <a:r>
              <a:rPr lang="en-US" u="sng" dirty="0" smtClean="0"/>
              <a:t>CAP Q &amp; A : </a:t>
            </a:r>
            <a:br>
              <a:rPr lang="en-US" u="sng" dirty="0" smtClean="0"/>
            </a:br>
            <a:r>
              <a:rPr lang="en-US" u="sng" dirty="0" smtClean="0"/>
              <a:t>These are a few questions and answers that you may have for us.</a:t>
            </a:r>
            <a:endParaRPr lang="en-US" dirty="0"/>
          </a:p>
        </p:txBody>
      </p:sp>
      <p:sp>
        <p:nvSpPr>
          <p:cNvPr id="3" name="Content Placeholder 2"/>
          <p:cNvSpPr>
            <a:spLocks noGrp="1"/>
          </p:cNvSpPr>
          <p:nvPr>
            <p:ph idx="1"/>
          </p:nvPr>
        </p:nvSpPr>
        <p:spPr>
          <a:xfrm>
            <a:off x="838200" y="2044700"/>
            <a:ext cx="10515600" cy="1509870"/>
          </a:xfrm>
        </p:spPr>
        <p:txBody>
          <a:bodyPr>
            <a:normAutofit lnSpcReduction="10000"/>
          </a:bodyPr>
          <a:lstStyle/>
          <a:p>
            <a:r>
              <a:rPr lang="en-US" dirty="0" smtClean="0"/>
              <a:t>How does a home room differ from B&amp;G’s Power </a:t>
            </a:r>
            <a:r>
              <a:rPr lang="en-US" dirty="0"/>
              <a:t>H</a:t>
            </a:r>
            <a:r>
              <a:rPr lang="en-US" dirty="0" smtClean="0"/>
              <a:t>our?</a:t>
            </a:r>
          </a:p>
          <a:p>
            <a:pPr lvl="1"/>
            <a:r>
              <a:rPr lang="en-US" dirty="0" smtClean="0"/>
              <a:t>The time for a homeroom will be </a:t>
            </a:r>
            <a:r>
              <a:rPr lang="en-US" dirty="0" smtClean="0"/>
              <a:t>built </a:t>
            </a:r>
            <a:r>
              <a:rPr lang="en-US" dirty="0" smtClean="0"/>
              <a:t>inside the school time.  So this means teachers are expected to treat this part of the day as a normal class for extra help.</a:t>
            </a:r>
          </a:p>
          <a:p>
            <a:pPr marL="457200" lvl="1" indent="0">
              <a:buNone/>
            </a:pPr>
            <a:endParaRPr lang="en-US" dirty="0" smtClean="0"/>
          </a:p>
        </p:txBody>
      </p:sp>
      <p:sp>
        <p:nvSpPr>
          <p:cNvPr id="5" name="Content Placeholder 2"/>
          <p:cNvSpPr txBox="1">
            <a:spLocks/>
          </p:cNvSpPr>
          <p:nvPr/>
        </p:nvSpPr>
        <p:spPr>
          <a:xfrm>
            <a:off x="838200" y="3773645"/>
            <a:ext cx="10515600" cy="1509870"/>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How much homework is given for a 7 period schedule?</a:t>
            </a:r>
          </a:p>
          <a:p>
            <a:pPr lvl="1"/>
            <a:r>
              <a:rPr lang="en-US" dirty="0" smtClean="0"/>
              <a:t>In most cases you will have homework for 4 core classes ( Language Arts, Social Studies, Math and Science), but if you have classes such as Technology, PLTW or Fine Arts; than it is possible to have 5 or 6 classes work of home work per day.</a:t>
            </a:r>
            <a:endParaRPr lang="en-US" dirty="0"/>
          </a:p>
          <a:p>
            <a:pPr lvl="1"/>
            <a:endParaRPr lang="en-US" dirty="0" smtClean="0"/>
          </a:p>
        </p:txBody>
      </p:sp>
    </p:spTree>
    <p:extLst>
      <p:ext uri="{BB962C8B-B14F-4D97-AF65-F5344CB8AC3E}">
        <p14:creationId xmlns:p14="http://schemas.microsoft.com/office/powerpoint/2010/main" val="2193963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b81efac1-ad24-4ad0-9e60-1835dd28e097@pro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5617028" y="2635475"/>
            <a:ext cx="5471885" cy="41039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3437" y="104547"/>
            <a:ext cx="10515600" cy="1325563"/>
          </a:xfrm>
        </p:spPr>
        <p:txBody>
          <a:bodyPr/>
          <a:lstStyle/>
          <a:p>
            <a:pPr algn="ctr"/>
            <a:r>
              <a:rPr lang="en-US" dirty="0" smtClean="0">
                <a:latin typeface="Algerian" panose="04020705040A02060702" pitchFamily="82" charset="0"/>
              </a:rPr>
              <a:t>Team Introduction</a:t>
            </a:r>
            <a:endParaRPr lang="en-US" dirty="0">
              <a:latin typeface="Algerian" panose="04020705040A02060702" pitchFamily="82" charset="0"/>
            </a:endParaRPr>
          </a:p>
        </p:txBody>
      </p:sp>
      <p:sp>
        <p:nvSpPr>
          <p:cNvPr id="3" name="Content Placeholder 2"/>
          <p:cNvSpPr>
            <a:spLocks noGrp="1"/>
          </p:cNvSpPr>
          <p:nvPr>
            <p:ph idx="1"/>
          </p:nvPr>
        </p:nvSpPr>
        <p:spPr>
          <a:xfrm>
            <a:off x="107722" y="1186996"/>
            <a:ext cx="11576278" cy="5095195"/>
          </a:xfrm>
        </p:spPr>
        <p:txBody>
          <a:bodyPr/>
          <a:lstStyle/>
          <a:p>
            <a:pPr>
              <a:lnSpc>
                <a:spcPct val="150000"/>
              </a:lnSpc>
              <a:spcBef>
                <a:spcPts val="0"/>
              </a:spcBef>
            </a:pPr>
            <a:r>
              <a:rPr lang="en-US" baseline="0" dirty="0" smtClean="0"/>
              <a:t>Good evening, my name is Jaiden Palmer and we are representing the Boys &amp; Girls Club After School Zone at</a:t>
            </a:r>
            <a:r>
              <a:rPr lang="en-US" dirty="0" smtClean="0"/>
              <a:t> Wolf Lake Middle School from Apopka, Florida.  Our team includes Aryanna Hammonds, </a:t>
            </a:r>
            <a:r>
              <a:rPr lang="en-US" dirty="0" err="1" smtClean="0"/>
              <a:t>McKerra</a:t>
            </a:r>
            <a:r>
              <a:rPr lang="en-US" dirty="0" smtClean="0"/>
              <a:t> Truly, Logan Walker, Mark Felix, </a:t>
            </a:r>
            <a:r>
              <a:rPr lang="en-US" dirty="0" err="1" smtClean="0"/>
              <a:t>Ryanna</a:t>
            </a:r>
            <a:r>
              <a:rPr lang="en-US" dirty="0" smtClean="0"/>
              <a:t> </a:t>
            </a:r>
            <a:r>
              <a:rPr lang="en-US" dirty="0" err="1" smtClean="0"/>
              <a:t>Mowatt</a:t>
            </a:r>
            <a:r>
              <a:rPr lang="en-US" dirty="0" smtClean="0"/>
              <a:t>, Braydon </a:t>
            </a:r>
            <a:r>
              <a:rPr lang="en-US" dirty="0" err="1" smtClean="0"/>
              <a:t>Armour</a:t>
            </a:r>
            <a:r>
              <a:rPr lang="en-US" dirty="0" smtClean="0"/>
              <a:t>, Kiara Tirado, </a:t>
            </a:r>
            <a:r>
              <a:rPr lang="en-US" dirty="0" err="1" smtClean="0"/>
              <a:t>Jakeira</a:t>
            </a:r>
            <a:r>
              <a:rPr lang="en-US" dirty="0" smtClean="0"/>
              <a:t> Story, and Gyasi Story.</a:t>
            </a:r>
            <a:endParaRPr lang="en-US" dirty="0"/>
          </a:p>
        </p:txBody>
      </p:sp>
    </p:spTree>
    <p:extLst>
      <p:ext uri="{BB962C8B-B14F-4D97-AF65-F5344CB8AC3E}">
        <p14:creationId xmlns:p14="http://schemas.microsoft.com/office/powerpoint/2010/main" val="1820840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CAP Issue Introduction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Issue:  Students and teachers at Wolf Lake Middle School and around the county need a homeroom class in order to complete homework, stay organized, receive needed homework help, and to keep up with the instructional calendar.  Many students also do not have the resources and/or support at home to effectively get help with their homework.</a:t>
            </a:r>
            <a:endParaRPr lang="en-US" dirty="0"/>
          </a:p>
          <a:p>
            <a:endParaRPr lang="en-US" dirty="0" smtClean="0"/>
          </a:p>
          <a:p>
            <a:r>
              <a:rPr lang="en-US" dirty="0" smtClean="0"/>
              <a:t>This is important to our group because the amount of homework that is given to students on a daily basis along with other responsibilities such as extra curricular activities like sports and music lessons, church, and family time make it difficult for students to keep up with all that is required.  Having a designated time during school hours to complete assignments will help to ensure that students are prepared for class.  This will also help teachers who will not get behind on their scope and sequence due to having to reteach because students are not caught up.</a:t>
            </a:r>
            <a:endParaRPr lang="en-US" dirty="0"/>
          </a:p>
        </p:txBody>
      </p:sp>
    </p:spTree>
    <p:extLst>
      <p:ext uri="{BB962C8B-B14F-4D97-AF65-F5344CB8AC3E}">
        <p14:creationId xmlns:p14="http://schemas.microsoft.com/office/powerpoint/2010/main" val="3460267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2113" y="0"/>
            <a:ext cx="10515600" cy="1325563"/>
          </a:xfrm>
        </p:spPr>
        <p:txBody>
          <a:bodyPr/>
          <a:lstStyle/>
          <a:p>
            <a:r>
              <a:rPr lang="en-US" u="sng" dirty="0" smtClean="0"/>
              <a:t>CAP Supporters</a:t>
            </a:r>
            <a:endParaRPr lang="en-US" dirty="0"/>
          </a:p>
        </p:txBody>
      </p:sp>
      <p:sp>
        <p:nvSpPr>
          <p:cNvPr id="3" name="Content Placeholder 2"/>
          <p:cNvSpPr>
            <a:spLocks noGrp="1"/>
          </p:cNvSpPr>
          <p:nvPr>
            <p:ph idx="1"/>
          </p:nvPr>
        </p:nvSpPr>
        <p:spPr>
          <a:xfrm>
            <a:off x="426026" y="981940"/>
            <a:ext cx="10927773" cy="5226627"/>
          </a:xfrm>
        </p:spPr>
        <p:txBody>
          <a:bodyPr>
            <a:normAutofit fontScale="70000" lnSpcReduction="20000"/>
          </a:bodyPr>
          <a:lstStyle/>
          <a:p>
            <a:r>
              <a:rPr lang="en-US" dirty="0" smtClean="0"/>
              <a:t>There were 200 students and 60 teachers surveyed as part of our project.</a:t>
            </a:r>
          </a:p>
          <a:p>
            <a:pPr marL="0" indent="0">
              <a:buNone/>
            </a:pPr>
            <a:r>
              <a:rPr lang="en-US" dirty="0" smtClean="0"/>
              <a:t>  </a:t>
            </a:r>
          </a:p>
          <a:p>
            <a:r>
              <a:rPr lang="en-US" dirty="0" smtClean="0"/>
              <a:t>17% of students spend 15 minutes or less on homework each night</a:t>
            </a:r>
          </a:p>
          <a:p>
            <a:r>
              <a:rPr lang="en-US" dirty="0" smtClean="0"/>
              <a:t>31% of students spend 15-30 minutes per night on homework</a:t>
            </a:r>
          </a:p>
          <a:p>
            <a:r>
              <a:rPr lang="en-US" dirty="0" smtClean="0"/>
              <a:t>52% of students spend 30 minutes or more per night on homework</a:t>
            </a:r>
          </a:p>
          <a:p>
            <a:endParaRPr lang="en-US" dirty="0"/>
          </a:p>
          <a:p>
            <a:r>
              <a:rPr lang="en-US" dirty="0" smtClean="0"/>
              <a:t>80% of students feel that a homeroom class would be beneficial</a:t>
            </a:r>
          </a:p>
          <a:p>
            <a:r>
              <a:rPr lang="en-US" dirty="0" smtClean="0"/>
              <a:t>20% of students felt that a homeroom class was not needed.</a:t>
            </a:r>
          </a:p>
          <a:p>
            <a:endParaRPr lang="en-US" dirty="0"/>
          </a:p>
          <a:p>
            <a:r>
              <a:rPr lang="en-US" dirty="0" smtClean="0"/>
              <a:t>80% of teachers said that less than half of their students complete homework on a daily basis.  </a:t>
            </a:r>
          </a:p>
          <a:p>
            <a:r>
              <a:rPr lang="en-US" dirty="0" smtClean="0"/>
              <a:t>20% of teachers said that more than half of their students complete homework on a daily basis</a:t>
            </a:r>
          </a:p>
          <a:p>
            <a:endParaRPr lang="en-US" dirty="0"/>
          </a:p>
          <a:p>
            <a:r>
              <a:rPr lang="en-US" dirty="0" smtClean="0"/>
              <a:t>83% of teachers said that they get behind on their scope and sequence because students do not complete homework</a:t>
            </a:r>
          </a:p>
          <a:p>
            <a:r>
              <a:rPr lang="en-US" dirty="0" smtClean="0"/>
              <a:t>17% of teachers said that they move on and do not get behind on their scope and sequence for their course.</a:t>
            </a:r>
          </a:p>
          <a:p>
            <a:endParaRPr lang="en-US" dirty="0"/>
          </a:p>
          <a:p>
            <a:endParaRPr lang="en-US" dirty="0" smtClean="0"/>
          </a:p>
          <a:p>
            <a:endParaRPr lang="en-US" dirty="0"/>
          </a:p>
        </p:txBody>
      </p:sp>
      <p:sp>
        <p:nvSpPr>
          <p:cNvPr id="4" name="Rectangle 3"/>
          <p:cNvSpPr/>
          <p:nvPr/>
        </p:nvSpPr>
        <p:spPr>
          <a:xfrm>
            <a:off x="5057196" y="5934670"/>
            <a:ext cx="7106817" cy="923330"/>
          </a:xfrm>
          <a:prstGeom prst="rect">
            <a:avLst/>
          </a:prstGeom>
          <a:noFill/>
        </p:spPr>
        <p:txBody>
          <a:bodyPr wrap="none" lIns="91440" tIns="45720" rIns="91440" bIns="45720">
            <a:spAutoFit/>
          </a:bodyPr>
          <a:lstStyle/>
          <a:p>
            <a:pPr algn="ctr"/>
            <a:r>
              <a:rPr lang="en-US" sz="5400" dirty="0" smtClean="0">
                <a:ln w="0"/>
                <a:effectLst>
                  <a:outerShdw blurRad="38100" dist="19050" dir="2700000" algn="tl" rotWithShape="0">
                    <a:schemeClr val="dk1">
                      <a:alpha val="40000"/>
                    </a:schemeClr>
                  </a:outerShdw>
                </a:effectLst>
              </a:rPr>
              <a:t>But, h</a:t>
            </a:r>
            <a:r>
              <a:rPr lang="en-US" sz="5400" b="0" cap="none" spc="0" dirty="0" smtClean="0">
                <a:ln w="0"/>
                <a:solidFill>
                  <a:schemeClr val="tx1"/>
                </a:solidFill>
                <a:effectLst>
                  <a:outerShdw blurRad="38100" dist="19050" dir="2700000" algn="tl" rotWithShape="0">
                    <a:schemeClr val="dk1">
                      <a:alpha val="40000"/>
                    </a:schemeClr>
                  </a:outerShdw>
                </a:effectLst>
              </a:rPr>
              <a:t>ere is a better look</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210107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133350"/>
            <a:ext cx="10515600" cy="3829049"/>
          </a:xfrm>
        </p:spPr>
        <p:txBody>
          <a:bodyPr>
            <a:normAutofit fontScale="90000"/>
          </a:bodyPr>
          <a:lstStyle/>
          <a:p>
            <a:r>
              <a:rPr lang="en-US" dirty="0"/>
              <a:t>17% of students spend 15 minutes or less on homework each night</a:t>
            </a:r>
            <a:br>
              <a:rPr lang="en-US" dirty="0"/>
            </a:br>
            <a:r>
              <a:rPr lang="en-US" dirty="0"/>
              <a:t>31% of students spend 15-30 minutes per night on homework</a:t>
            </a:r>
            <a:br>
              <a:rPr lang="en-US" dirty="0"/>
            </a:br>
            <a:r>
              <a:rPr lang="en-US" dirty="0"/>
              <a:t>52% of students spend 30 minutes or more per night on homework</a:t>
            </a:r>
            <a:br>
              <a:rPr lang="en-US" dirty="0"/>
            </a:br>
            <a:endParaRPr lang="en-US"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2586547748"/>
              </p:ext>
            </p:extLst>
          </p:nvPr>
        </p:nvGraphicFramePr>
        <p:xfrm>
          <a:off x="5372100" y="2640012"/>
          <a:ext cx="706755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8922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228600"/>
            <a:ext cx="10515600" cy="3276599"/>
          </a:xfrm>
        </p:spPr>
        <p:txBody>
          <a:bodyPr>
            <a:normAutofit/>
          </a:bodyPr>
          <a:lstStyle/>
          <a:p>
            <a:r>
              <a:rPr lang="en-US" dirty="0"/>
              <a:t>80% of students feel that a homeroom class would be beneficial</a:t>
            </a:r>
            <a:br>
              <a:rPr lang="en-US" dirty="0"/>
            </a:br>
            <a:r>
              <a:rPr lang="en-US" dirty="0"/>
              <a:t>20% of students felt that a homeroom class was not needed.</a:t>
            </a:r>
            <a:br>
              <a:rPr lang="en-US" dirty="0"/>
            </a:br>
            <a:endParaRPr lang="en-US" dirty="0"/>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4085759558"/>
              </p:ext>
            </p:extLst>
          </p:nvPr>
        </p:nvGraphicFramePr>
        <p:xfrm>
          <a:off x="4972050" y="2244725"/>
          <a:ext cx="638175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43779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150" y="381001"/>
            <a:ext cx="11334750" cy="2647950"/>
          </a:xfrm>
        </p:spPr>
        <p:txBody>
          <a:bodyPr>
            <a:normAutofit fontScale="90000"/>
          </a:bodyPr>
          <a:lstStyle/>
          <a:p>
            <a:r>
              <a:rPr lang="en-US" dirty="0"/>
              <a:t>80% of teachers said that less than half of their students complete homework on a daily basis.  </a:t>
            </a:r>
            <a:br>
              <a:rPr lang="en-US" dirty="0"/>
            </a:br>
            <a:r>
              <a:rPr lang="en-US" dirty="0"/>
              <a:t>20% of teachers said that more than half of their students complete homework </a:t>
            </a:r>
            <a:r>
              <a:rPr lang="en-US" dirty="0" smtClean="0"/>
              <a:t/>
            </a:r>
            <a:br>
              <a:rPr lang="en-US" dirty="0" smtClean="0"/>
            </a:br>
            <a:r>
              <a:rPr lang="en-US" dirty="0" smtClean="0"/>
              <a:t>on </a:t>
            </a:r>
            <a:r>
              <a:rPr lang="en-US" dirty="0"/>
              <a:t>a daily basis</a:t>
            </a:r>
            <a:br>
              <a:rPr lang="en-US" dirty="0"/>
            </a:br>
            <a:endParaRPr lang="en-US"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895673915"/>
              </p:ext>
            </p:extLst>
          </p:nvPr>
        </p:nvGraphicFramePr>
        <p:xfrm>
          <a:off x="5829300" y="2506662"/>
          <a:ext cx="5943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68013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0500"/>
            <a:ext cx="10515600" cy="3695699"/>
          </a:xfrm>
        </p:spPr>
        <p:txBody>
          <a:bodyPr>
            <a:normAutofit fontScale="90000"/>
          </a:bodyPr>
          <a:lstStyle/>
          <a:p>
            <a:r>
              <a:rPr lang="en-US" dirty="0"/>
              <a:t>83% of teachers said that they get behind on their scope and sequence because students do not complete homework</a:t>
            </a:r>
            <a:br>
              <a:rPr lang="en-US" dirty="0"/>
            </a:br>
            <a:r>
              <a:rPr lang="en-US" dirty="0"/>
              <a:t>17% of teachers said that they move on and do not get behind on their </a:t>
            </a:r>
            <a:r>
              <a:rPr lang="en-US" dirty="0" smtClean="0"/>
              <a:t/>
            </a:r>
            <a:br>
              <a:rPr lang="en-US" dirty="0" smtClean="0"/>
            </a:br>
            <a:r>
              <a:rPr lang="en-US" dirty="0" smtClean="0"/>
              <a:t>scope </a:t>
            </a:r>
            <a:r>
              <a:rPr lang="en-US" dirty="0"/>
              <a:t>and sequence for </a:t>
            </a:r>
            <a:r>
              <a:rPr lang="en-US" dirty="0" smtClean="0"/>
              <a:t/>
            </a:r>
            <a:br>
              <a:rPr lang="en-US" dirty="0" smtClean="0"/>
            </a:br>
            <a:r>
              <a:rPr lang="en-US" dirty="0" smtClean="0"/>
              <a:t>their </a:t>
            </a:r>
            <a:r>
              <a:rPr lang="en-US" dirty="0"/>
              <a:t>course.</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16024998"/>
              </p:ext>
            </p:extLst>
          </p:nvPr>
        </p:nvGraphicFramePr>
        <p:xfrm>
          <a:off x="6896100" y="2244725"/>
          <a:ext cx="50292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74179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Overview of Middle Schools In Orange County</a:t>
            </a:r>
            <a:endParaRPr lang="en-US" dirty="0"/>
          </a:p>
        </p:txBody>
      </p:sp>
      <p:sp>
        <p:nvSpPr>
          <p:cNvPr id="3" name="Content Placeholder 2"/>
          <p:cNvSpPr>
            <a:spLocks noGrp="1"/>
          </p:cNvSpPr>
          <p:nvPr>
            <p:ph idx="1"/>
          </p:nvPr>
        </p:nvSpPr>
        <p:spPr/>
        <p:txBody>
          <a:bodyPr/>
          <a:lstStyle/>
          <a:p>
            <a:r>
              <a:rPr lang="en-US" dirty="0" smtClean="0"/>
              <a:t>There are currently 35 middle schools in Orange County.  Out of those 35 there were no reported number of homerooms at any of the schools listed.  </a:t>
            </a:r>
          </a:p>
          <a:p>
            <a:endParaRPr lang="en-US" dirty="0"/>
          </a:p>
          <a:p>
            <a:r>
              <a:rPr lang="en-US" dirty="0" smtClean="0"/>
              <a:t>There were also 5  K – 8 schools in the district and those also did not show if a homeroom class was being applied in those schools.  </a:t>
            </a:r>
          </a:p>
          <a:p>
            <a:endParaRPr lang="en-US" dirty="0"/>
          </a:p>
          <a:p>
            <a:pPr marL="0" indent="0">
              <a:buNone/>
            </a:pPr>
            <a:r>
              <a:rPr lang="en-US" dirty="0" smtClean="0"/>
              <a:t>Note: if our statistics stay along those lines in other schools than the benefit of a homeroom would show exponentially.  </a:t>
            </a:r>
            <a:endParaRPr lang="en-US" dirty="0"/>
          </a:p>
        </p:txBody>
      </p:sp>
    </p:spTree>
    <p:extLst>
      <p:ext uri="{BB962C8B-B14F-4D97-AF65-F5344CB8AC3E}">
        <p14:creationId xmlns:p14="http://schemas.microsoft.com/office/powerpoint/2010/main" val="13187769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7706</TotalTime>
  <Words>1111</Words>
  <Application>Microsoft Office PowerPoint</Application>
  <PresentationFormat>Widescreen</PresentationFormat>
  <Paragraphs>103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Algerian</vt:lpstr>
      <vt:lpstr>Arial</vt:lpstr>
      <vt:lpstr>Calibri</vt:lpstr>
      <vt:lpstr>Calibri Light</vt:lpstr>
      <vt:lpstr>Office Theme</vt:lpstr>
      <vt:lpstr>PowerPoint Presentation</vt:lpstr>
      <vt:lpstr>Team Introduction</vt:lpstr>
      <vt:lpstr>CAP Issue Introduction</vt:lpstr>
      <vt:lpstr>CAP Supporters</vt:lpstr>
      <vt:lpstr>17% of students spend 15 minutes or less on homework each night 31% of students spend 15-30 minutes per night on homework 52% of students spend 30 minutes or more per night on homework </vt:lpstr>
      <vt:lpstr>80% of students feel that a homeroom class would be beneficial 20% of students felt that a homeroom class was not needed. </vt:lpstr>
      <vt:lpstr>80% of teachers said that less than half of their students complete homework on a daily basis.   20% of teachers said that more than half of their students complete homework  on a daily basis </vt:lpstr>
      <vt:lpstr>83% of teachers said that they get behind on their scope and sequence because students do not complete homework 17% of teachers said that they move on and do not get behind on their  scope and sequence for  their course.</vt:lpstr>
      <vt:lpstr>An Overview of Middle Schools In Orange County</vt:lpstr>
      <vt:lpstr>CAP Policy Connection</vt:lpstr>
      <vt:lpstr>Here is a Bell Schedule with a HOMEROOM added</vt:lpstr>
      <vt:lpstr>CAP Public Service Announcement (PSA) Video</vt:lpstr>
      <vt:lpstr>CAP Impact</vt:lpstr>
      <vt:lpstr>CAP Q &amp; A :  These are a few questions and answers that you may have for us.</vt:lpstr>
      <vt:lpstr>CAP Q &amp; A :  These are a few questions and answers that you may have for us.</vt:lpstr>
    </vt:vector>
  </TitlesOfParts>
  <Company>OCPS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Rawls, Terri A.</dc:creator>
  <cp:lastModifiedBy>Kelvin Curry</cp:lastModifiedBy>
  <cp:revision>26</cp:revision>
  <cp:lastPrinted>2018-05-02T19:33:31Z</cp:lastPrinted>
  <dcterms:created xsi:type="dcterms:W3CDTF">2018-04-23T17:17:29Z</dcterms:created>
  <dcterms:modified xsi:type="dcterms:W3CDTF">2018-05-08T14:48:43Z</dcterms:modified>
</cp:coreProperties>
</file>