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8"/>
  </p:notesMasterIdLst>
  <p:sldIdLst>
    <p:sldId id="256" r:id="rId2"/>
    <p:sldId id="257" r:id="rId3"/>
    <p:sldId id="279" r:id="rId4"/>
    <p:sldId id="259" r:id="rId5"/>
    <p:sldId id="260" r:id="rId6"/>
    <p:sldId id="261" r:id="rId7"/>
    <p:sldId id="262" r:id="rId8"/>
    <p:sldId id="263" r:id="rId9"/>
    <p:sldId id="280" r:id="rId10"/>
    <p:sldId id="264" r:id="rId11"/>
    <p:sldId id="281" r:id="rId12"/>
    <p:sldId id="283" r:id="rId13"/>
    <p:sldId id="265" r:id="rId14"/>
    <p:sldId id="266" r:id="rId15"/>
    <p:sldId id="282" r:id="rId16"/>
    <p:sldId id="284" r:id="rId17"/>
    <p:sldId id="268" r:id="rId18"/>
    <p:sldId id="269" r:id="rId19"/>
    <p:sldId id="270" r:id="rId20"/>
    <p:sldId id="271" r:id="rId21"/>
    <p:sldId id="285" r:id="rId22"/>
    <p:sldId id="273" r:id="rId23"/>
    <p:sldId id="274" r:id="rId24"/>
    <p:sldId id="275" r:id="rId25"/>
    <p:sldId id="276" r:id="rId26"/>
    <p:sldId id="286" r:id="rId27"/>
  </p:sldIdLst>
  <p:sldSz cx="9144000" cy="5143500" type="screen16x9"/>
  <p:notesSz cx="6858000" cy="9144000"/>
  <p:embeddedFontLst>
    <p:embeddedFont>
      <p:font typeface="Bungee Inline" panose="020B0604020202020204" charset="0"/>
      <p:regular r:id="rId29"/>
    </p:embeddedFont>
    <p:embeddedFont>
      <p:font typeface="Impact" panose="020B0806030902050204" pitchFamily="34" charset="0"/>
      <p:regular r:id="rId30"/>
    </p:embeddedFont>
    <p:embeddedFont>
      <p:font typeface="Calibri" panose="020F0502020204030204" pitchFamily="34" charset="0"/>
      <p:regular r:id="rId31"/>
      <p:bold r:id="rId32"/>
      <p:italic r:id="rId33"/>
      <p:boldItalic r:id="rId34"/>
    </p:embeddedFont>
    <p:embeddedFont>
      <p:font typeface="Fjalla One" panose="020B0604020202020204" charset="0"/>
      <p:regular r:id="rId35"/>
    </p:embeddedFont>
    <p:embeddedFont>
      <p:font typeface="Nunito" panose="020B0604020202020204" charset="0"/>
      <p:regular r:id="rId36"/>
      <p:bold r:id="rId37"/>
      <p:italic r:id="rId38"/>
      <p:boldItalic r:id="rId39"/>
    </p:embeddedFont>
    <p:embeddedFont>
      <p:font typeface="Playfair Display" panose="020B0604020202020204" charset="0"/>
      <p:regular r:id="rId40"/>
      <p:bold r:id="rId41"/>
      <p:italic r:id="rId42"/>
      <p:boldItalic r:id="rId43"/>
    </p:embeddedFont>
    <p:embeddedFont>
      <p:font typeface="Lato"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snapToGrid="0">
      <p:cViewPr varScale="1">
        <p:scale>
          <a:sx n="91" d="100"/>
          <a:sy n="91" d="100"/>
        </p:scale>
        <p:origin x="7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99f70c91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99f70c91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99f70c91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99f70c91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4422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5daf98ce6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55daf98ce6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319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5daf98ce6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55daf98ce6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99f70c91a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99f70c91a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99f70c91a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99f70c91a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4443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62deb9c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62deb9c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8800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62deb9c9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562deb9c9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885217b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885217b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562deb9c9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562deb9c9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63d7d1b7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563d7d1b7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99f70c91a_1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99f70c91a_1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99f70c91a_1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99f70c91a_1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0806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562deb9c9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562deb9c9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562deb9c9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562deb9c9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562deb9c9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562deb9c9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60231bf83_1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360231bf83_1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57c0345cb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57c0345cb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dirty="0"/>
          </a:p>
        </p:txBody>
      </p:sp>
    </p:spTree>
    <p:extLst>
      <p:ext uri="{BB962C8B-B14F-4D97-AF65-F5344CB8AC3E}">
        <p14:creationId xmlns:p14="http://schemas.microsoft.com/office/powerpoint/2010/main" val="410632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63d7d1b7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563d7d1b7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484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63d7d1b7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63d7d1b7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99f70c91a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99f70c91a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60231bf83_1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60231bf83_1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5daf98ce6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55daf98ce6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5daf98ce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5daf98ce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5daf98ce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5daf98ce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51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7"/>
        <p:cNvGrpSpPr/>
        <p:nvPr/>
      </p:nvGrpSpPr>
      <p:grpSpPr>
        <a:xfrm>
          <a:off x="0" y="0"/>
          <a:ext cx="0" cy="0"/>
          <a:chOff x="0" y="0"/>
          <a:chExt cx="0" cy="0"/>
        </a:xfrm>
      </p:grpSpPr>
      <p:sp>
        <p:nvSpPr>
          <p:cNvPr id="278" name="Google Shape;278;p14"/>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14"/>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80" name="Google Shape;280;p14"/>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281" name="Google Shape;281;p14"/>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a:endParaRPr/>
          </a:p>
        </p:txBody>
      </p:sp>
      <p:sp>
        <p:nvSpPr>
          <p:cNvPr id="282" name="Google Shape;282;p14"/>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a:endParaRPr/>
          </a:p>
        </p:txBody>
      </p:sp>
      <p:sp>
        <p:nvSpPr>
          <p:cNvPr id="283" name="Google Shape;28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24"/>
        <p:cNvGrpSpPr/>
        <p:nvPr/>
      </p:nvGrpSpPr>
      <p:grpSpPr>
        <a:xfrm>
          <a:off x="0" y="0"/>
          <a:ext cx="0" cy="0"/>
          <a:chOff x="0" y="0"/>
          <a:chExt cx="0" cy="0"/>
        </a:xfrm>
      </p:grpSpPr>
      <p:sp>
        <p:nvSpPr>
          <p:cNvPr id="325" name="Google Shape;325;p2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2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23"/>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328" name="Google Shape;328;p23"/>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329" name="Google Shape;32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0"/>
        <p:cNvGrpSpPr/>
        <p:nvPr/>
      </p:nvGrpSpPr>
      <p:grpSpPr>
        <a:xfrm>
          <a:off x="0" y="0"/>
          <a:ext cx="0" cy="0"/>
          <a:chOff x="0" y="0"/>
          <a:chExt cx="0" cy="0"/>
        </a:xfrm>
      </p:grpSpPr>
      <p:sp>
        <p:nvSpPr>
          <p:cNvPr id="331" name="Google Shape;33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4"/>
        <p:cNvGrpSpPr/>
        <p:nvPr/>
      </p:nvGrpSpPr>
      <p:grpSpPr>
        <a:xfrm>
          <a:off x="0" y="0"/>
          <a:ext cx="0" cy="0"/>
          <a:chOff x="0" y="0"/>
          <a:chExt cx="0" cy="0"/>
        </a:xfrm>
      </p:grpSpPr>
      <p:sp>
        <p:nvSpPr>
          <p:cNvPr id="285" name="Google Shape;285;p15"/>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15"/>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15"/>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8" name="Google Shape;28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9"/>
        <p:cNvGrpSpPr/>
        <p:nvPr/>
      </p:nvGrpSpPr>
      <p:grpSpPr>
        <a:xfrm>
          <a:off x="0" y="0"/>
          <a:ext cx="0" cy="0"/>
          <a:chOff x="0" y="0"/>
          <a:chExt cx="0" cy="0"/>
        </a:xfrm>
      </p:grpSpPr>
      <p:sp>
        <p:nvSpPr>
          <p:cNvPr id="290" name="Google Shape;290;p16"/>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91" name="Google Shape;291;p16"/>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2" name="Google Shape;292;p1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93" name="Google Shape;293;p16"/>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4" name="Google Shape;29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5"/>
        <p:cNvGrpSpPr/>
        <p:nvPr/>
      </p:nvGrpSpPr>
      <p:grpSpPr>
        <a:xfrm>
          <a:off x="0" y="0"/>
          <a:ext cx="0" cy="0"/>
          <a:chOff x="0" y="0"/>
          <a:chExt cx="0" cy="0"/>
        </a:xfrm>
      </p:grpSpPr>
      <p:cxnSp>
        <p:nvCxnSpPr>
          <p:cNvPr id="296" name="Google Shape;296;p17"/>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7" name="Google Shape;297;p17"/>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98" name="Google Shape;298;p17"/>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9" name="Google Shape;299;p17"/>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0" name="Google Shape;30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1"/>
        <p:cNvGrpSpPr/>
        <p:nvPr/>
      </p:nvGrpSpPr>
      <p:grpSpPr>
        <a:xfrm>
          <a:off x="0" y="0"/>
          <a:ext cx="0" cy="0"/>
          <a:chOff x="0" y="0"/>
          <a:chExt cx="0" cy="0"/>
        </a:xfrm>
      </p:grpSpPr>
      <p:sp>
        <p:nvSpPr>
          <p:cNvPr id="302" name="Google Shape;302;p18"/>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3" name="Google Shape;30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4"/>
        <p:cNvGrpSpPr/>
        <p:nvPr/>
      </p:nvGrpSpPr>
      <p:grpSpPr>
        <a:xfrm>
          <a:off x="0" y="0"/>
          <a:ext cx="0" cy="0"/>
          <a:chOff x="0" y="0"/>
          <a:chExt cx="0" cy="0"/>
        </a:xfrm>
      </p:grpSpPr>
      <p:cxnSp>
        <p:nvCxnSpPr>
          <p:cNvPr id="305" name="Google Shape;305;p19"/>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06" name="Google Shape;30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7" name="Google Shape;307;p19"/>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8" name="Google Shape;30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9"/>
        <p:cNvGrpSpPr/>
        <p:nvPr/>
      </p:nvGrpSpPr>
      <p:grpSpPr>
        <a:xfrm>
          <a:off x="0" y="0"/>
          <a:ext cx="0" cy="0"/>
          <a:chOff x="0" y="0"/>
          <a:chExt cx="0" cy="0"/>
        </a:xfrm>
      </p:grpSpPr>
      <p:sp>
        <p:nvSpPr>
          <p:cNvPr id="310" name="Google Shape;310;p20"/>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20"/>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313" name="Google Shape;31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4"/>
        <p:cNvGrpSpPr/>
        <p:nvPr/>
      </p:nvGrpSpPr>
      <p:grpSpPr>
        <a:xfrm>
          <a:off x="0" y="0"/>
          <a:ext cx="0" cy="0"/>
          <a:chOff x="0" y="0"/>
          <a:chExt cx="0" cy="0"/>
        </a:xfrm>
      </p:grpSpPr>
      <p:sp>
        <p:nvSpPr>
          <p:cNvPr id="315" name="Google Shape;315;p21"/>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16" name="Google Shape;316;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17" name="Google Shape;317;p21"/>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18" name="Google Shape;318;p21"/>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319" name="Google Shape;319;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320" name="Google Shape;32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1"/>
        <p:cNvGrpSpPr/>
        <p:nvPr/>
      </p:nvGrpSpPr>
      <p:grpSpPr>
        <a:xfrm>
          <a:off x="0" y="0"/>
          <a:ext cx="0" cy="0"/>
          <a:chOff x="0" y="0"/>
          <a:chExt cx="0" cy="0"/>
        </a:xfrm>
      </p:grpSpPr>
      <p:sp>
        <p:nvSpPr>
          <p:cNvPr id="322" name="Google Shape;322;p22"/>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323" name="Google Shape;323;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275" name="Google Shape;275;p13"/>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276" name="Google Shape;276;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14:dur="2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wdYCeGS8uFo"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5"/>
          <p:cNvSpPr txBox="1">
            <a:spLocks noGrp="1"/>
          </p:cNvSpPr>
          <p:nvPr>
            <p:ph type="subTitle" idx="4294967295"/>
          </p:nvPr>
        </p:nvSpPr>
        <p:spPr>
          <a:xfrm>
            <a:off x="105104" y="3573516"/>
            <a:ext cx="8965324" cy="1464879"/>
          </a:xfrm>
          <a:prstGeom prst="rect">
            <a:avLst/>
          </a:prstGeom>
        </p:spPr>
        <p:txBody>
          <a:bodyPr spcFirstLastPara="1" wrap="square" lIns="91425" tIns="91425" rIns="91425" bIns="91425" anchor="b" anchorCtr="0">
            <a:noAutofit/>
          </a:bodyPr>
          <a:lstStyle/>
          <a:p>
            <a:pPr marL="0" lvl="0" indent="0" algn="ctr" rtl="0">
              <a:spcBef>
                <a:spcPts val="1000"/>
              </a:spcBef>
              <a:spcAft>
                <a:spcPts val="0"/>
              </a:spcAft>
              <a:buNone/>
            </a:pPr>
            <a:r>
              <a:rPr lang="en" sz="2400" dirty="0">
                <a:solidFill>
                  <a:schemeClr val="accent6">
                    <a:lumMod val="60000"/>
                    <a:lumOff val="40000"/>
                  </a:schemeClr>
                </a:solidFill>
                <a:latin typeface="Fjalla One" panose="020B0604020202020204" charset="0"/>
              </a:rPr>
              <a:t>By: Mikayla Jacobs, Aisha Shafaat, Baxley Elliot, Alisia Rivera, Ana Chust, Kyara de Leon, Kiara Pernier,  Allison Osiol, </a:t>
            </a:r>
            <a:r>
              <a:rPr lang="en" sz="2400" dirty="0" smtClean="0">
                <a:solidFill>
                  <a:schemeClr val="accent6">
                    <a:lumMod val="60000"/>
                    <a:lumOff val="40000"/>
                  </a:schemeClr>
                </a:solidFill>
                <a:latin typeface="Fjalla One" panose="020B0604020202020204" charset="0"/>
              </a:rPr>
              <a:t>Isabelle </a:t>
            </a:r>
            <a:r>
              <a:rPr lang="en" sz="2400" dirty="0">
                <a:solidFill>
                  <a:schemeClr val="accent6">
                    <a:lumMod val="60000"/>
                    <a:lumOff val="40000"/>
                  </a:schemeClr>
                </a:solidFill>
                <a:latin typeface="Fjalla One" panose="020B0604020202020204" charset="0"/>
              </a:rPr>
              <a:t>Lugo, Alexandra Goldstein</a:t>
            </a:r>
            <a:endParaRPr sz="2400" dirty="0">
              <a:solidFill>
                <a:schemeClr val="accent6">
                  <a:lumMod val="60000"/>
                  <a:lumOff val="40000"/>
                </a:schemeClr>
              </a:solidFill>
              <a:latin typeface="Fjalla One" panose="020B0604020202020204" charset="0"/>
            </a:endParaRPr>
          </a:p>
        </p:txBody>
      </p:sp>
      <p:sp>
        <p:nvSpPr>
          <p:cNvPr id="336" name="Google Shape;336;p25"/>
          <p:cNvSpPr txBox="1">
            <a:spLocks noGrp="1"/>
          </p:cNvSpPr>
          <p:nvPr>
            <p:ph type="ctrTitle" idx="4294967295"/>
          </p:nvPr>
        </p:nvSpPr>
        <p:spPr>
          <a:xfrm>
            <a:off x="2625287" y="1639615"/>
            <a:ext cx="3491733" cy="1692163"/>
          </a:xfrm>
          <a:prstGeom prst="rect">
            <a:avLst/>
          </a:prstGeom>
        </p:spPr>
        <p:txBody>
          <a:bodyPr spcFirstLastPara="1" wrap="square" lIns="91425" tIns="91425" rIns="91425" bIns="91425" anchor="b" anchorCtr="0">
            <a:noAutofit/>
          </a:bodyPr>
          <a:lstStyle/>
          <a:p>
            <a:pPr marL="0" lvl="0" indent="0" algn="ctr" rtl="0">
              <a:spcBef>
                <a:spcPts val="1000"/>
              </a:spcBef>
              <a:spcAft>
                <a:spcPts val="0"/>
              </a:spcAft>
              <a:buNone/>
            </a:pPr>
            <a:r>
              <a:rPr lang="en" dirty="0">
                <a:latin typeface="Fjalla One" panose="020B0604020202020204" charset="0"/>
              </a:rPr>
              <a:t>Don’t be </a:t>
            </a:r>
            <a:r>
              <a:rPr lang="en" dirty="0" smtClean="0">
                <a:latin typeface="Fjalla One" panose="020B0604020202020204" charset="0"/>
              </a:rPr>
              <a:t>Depressed,</a:t>
            </a:r>
            <a:br>
              <a:rPr lang="en" dirty="0" smtClean="0">
                <a:latin typeface="Fjalla One" panose="020B0604020202020204" charset="0"/>
              </a:rPr>
            </a:br>
            <a:r>
              <a:rPr lang="en" dirty="0" smtClean="0">
                <a:latin typeface="Fjalla One" panose="020B0604020202020204" charset="0"/>
              </a:rPr>
              <a:t>There’s OCPS!</a:t>
            </a:r>
            <a:endParaRPr dirty="0">
              <a:latin typeface="Fjalla One" panose="020B0604020202020204" charset="0"/>
            </a:endParaRPr>
          </a:p>
        </p:txBody>
      </p:sp>
      <p:pic>
        <p:nvPicPr>
          <p:cNvPr id="5" name="Google Shape;338;p25"/>
          <p:cNvPicPr preferRelativeResize="0"/>
          <p:nvPr/>
        </p:nvPicPr>
        <p:blipFill rotWithShape="1">
          <a:blip r:embed="rId3">
            <a:alphaModFix/>
          </a:blip>
          <a:srcRect/>
          <a:stretch/>
        </p:blipFill>
        <p:spPr>
          <a:xfrm>
            <a:off x="3422595" y="268804"/>
            <a:ext cx="2065282" cy="153996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3"/>
          <p:cNvSpPr txBox="1">
            <a:spLocks noGrp="1"/>
          </p:cNvSpPr>
          <p:nvPr>
            <p:ph type="body" idx="4294967295"/>
          </p:nvPr>
        </p:nvSpPr>
        <p:spPr>
          <a:xfrm>
            <a:off x="201335" y="1574042"/>
            <a:ext cx="5038725" cy="4167188"/>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FF"/>
              </a:buClr>
              <a:buSzPts val="1900"/>
              <a:buFont typeface="Courier New" panose="02070309020205020404" pitchFamily="49" charset="0"/>
              <a:buChar char="o"/>
            </a:pPr>
            <a:r>
              <a:rPr lang="en" sz="1900" dirty="0">
                <a:solidFill>
                  <a:srgbClr val="FFFFFF"/>
                </a:solidFill>
                <a:latin typeface="Fjalla One"/>
                <a:ea typeface="Fjalla One"/>
                <a:cs typeface="Fjalla One"/>
                <a:sym typeface="Fjalla One"/>
              </a:rPr>
              <a:t>During the 2018-2019 school year, OCPS received $4.7 million in additional funding to help students who suffer from mental health from Senate Bill HB </a:t>
            </a:r>
            <a:r>
              <a:rPr lang="en" sz="1900" dirty="0" smtClean="0">
                <a:solidFill>
                  <a:srgbClr val="FFFFFF"/>
                </a:solidFill>
                <a:latin typeface="Fjalla One"/>
                <a:ea typeface="Fjalla One"/>
                <a:cs typeface="Fjalla One"/>
                <a:sym typeface="Fjalla One"/>
              </a:rPr>
              <a:t>7026.</a:t>
            </a:r>
            <a:endParaRPr sz="1900" dirty="0">
              <a:solidFill>
                <a:srgbClr val="FFFFFF"/>
              </a:solidFill>
              <a:latin typeface="Fjalla One"/>
              <a:ea typeface="Fjalla One"/>
              <a:cs typeface="Fjalla One"/>
              <a:sym typeface="Fjalla One"/>
            </a:endParaRPr>
          </a:p>
        </p:txBody>
      </p:sp>
      <p:sp>
        <p:nvSpPr>
          <p:cNvPr id="396" name="Google Shape;396;p33"/>
          <p:cNvSpPr txBox="1"/>
          <p:nvPr/>
        </p:nvSpPr>
        <p:spPr>
          <a:xfrm>
            <a:off x="398448" y="418069"/>
            <a:ext cx="8565450" cy="99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dirty="0">
                <a:solidFill>
                  <a:srgbClr val="FFFFFF"/>
                </a:solidFill>
                <a:latin typeface="Fjalla One"/>
                <a:ea typeface="Fjalla One"/>
                <a:cs typeface="Fjalla One"/>
                <a:sym typeface="Fjalla One"/>
              </a:rPr>
              <a:t>State Support For OCPS To Help With Students </a:t>
            </a:r>
            <a:endParaRPr lang="en" sz="2400" b="1" u="sng" dirty="0" smtClean="0">
              <a:solidFill>
                <a:srgbClr val="FFFFFF"/>
              </a:solidFill>
              <a:latin typeface="Fjalla One"/>
              <a:ea typeface="Fjalla One"/>
              <a:cs typeface="Fjalla One"/>
              <a:sym typeface="Fjalla One"/>
            </a:endParaRPr>
          </a:p>
          <a:p>
            <a:pPr marL="0" lvl="0" indent="0" algn="ctr" rtl="0">
              <a:spcBef>
                <a:spcPts val="0"/>
              </a:spcBef>
              <a:spcAft>
                <a:spcPts val="0"/>
              </a:spcAft>
              <a:buNone/>
            </a:pPr>
            <a:r>
              <a:rPr lang="en" sz="2400" b="1" u="sng" dirty="0" smtClean="0">
                <a:solidFill>
                  <a:srgbClr val="FFFFFF"/>
                </a:solidFill>
                <a:latin typeface="Fjalla One"/>
                <a:ea typeface="Fjalla One"/>
                <a:cs typeface="Fjalla One"/>
                <a:sym typeface="Fjalla One"/>
              </a:rPr>
              <a:t>Who </a:t>
            </a:r>
            <a:r>
              <a:rPr lang="en" sz="2400" b="1" u="sng" dirty="0">
                <a:solidFill>
                  <a:srgbClr val="FFFFFF"/>
                </a:solidFill>
                <a:latin typeface="Fjalla One"/>
                <a:ea typeface="Fjalla One"/>
                <a:cs typeface="Fjalla One"/>
                <a:sym typeface="Fjalla One"/>
              </a:rPr>
              <a:t>May Suffer From Mental Illness </a:t>
            </a:r>
            <a:endParaRPr sz="2400" b="1" u="sng" dirty="0">
              <a:solidFill>
                <a:srgbClr val="FFFFFF"/>
              </a:solidFill>
              <a:latin typeface="Fjalla One"/>
              <a:ea typeface="Fjalla One"/>
              <a:cs typeface="Fjalla One"/>
              <a:sym typeface="Fjalla One"/>
            </a:endParaRPr>
          </a:p>
        </p:txBody>
      </p:sp>
      <p:pic>
        <p:nvPicPr>
          <p:cNvPr id="397" name="Google Shape;397;p33"/>
          <p:cNvPicPr preferRelativeResize="0"/>
          <p:nvPr/>
        </p:nvPicPr>
        <p:blipFill>
          <a:blip r:embed="rId3">
            <a:alphaModFix/>
          </a:blip>
          <a:stretch>
            <a:fillRect/>
          </a:stretch>
        </p:blipFill>
        <p:spPr>
          <a:xfrm>
            <a:off x="5746458" y="1761687"/>
            <a:ext cx="2724417" cy="2680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3"/>
          <p:cNvSpPr txBox="1">
            <a:spLocks noGrp="1"/>
          </p:cNvSpPr>
          <p:nvPr>
            <p:ph type="body" idx="4294967295"/>
          </p:nvPr>
        </p:nvSpPr>
        <p:spPr>
          <a:xfrm>
            <a:off x="192947" y="1342239"/>
            <a:ext cx="5209563" cy="3752546"/>
          </a:xfrm>
          <a:prstGeom prst="rect">
            <a:avLst/>
          </a:prstGeom>
        </p:spPr>
        <p:txBody>
          <a:bodyPr spcFirstLastPara="1" wrap="square" lIns="91425" tIns="91425" rIns="91425" bIns="91425" anchor="t" anchorCtr="0">
            <a:noAutofit/>
          </a:bodyPr>
          <a:lstStyle/>
          <a:p>
            <a:pPr marL="107950" lvl="0" indent="0" algn="l" rtl="0">
              <a:spcBef>
                <a:spcPts val="0"/>
              </a:spcBef>
              <a:spcAft>
                <a:spcPts val="0"/>
              </a:spcAft>
              <a:buClr>
                <a:srgbClr val="FFFFFF"/>
              </a:buClr>
              <a:buSzPts val="1900"/>
              <a:buNone/>
            </a:pPr>
            <a:endParaRPr sz="1900" dirty="0">
              <a:solidFill>
                <a:srgbClr val="FFFFFF"/>
              </a:solidFill>
              <a:latin typeface="Fjalla One"/>
              <a:ea typeface="Fjalla One"/>
              <a:cs typeface="Fjalla One"/>
              <a:sym typeface="Fjalla One"/>
            </a:endParaRPr>
          </a:p>
          <a:p>
            <a:pPr marL="457200" lvl="0" indent="-349250" algn="l" rtl="0">
              <a:spcBef>
                <a:spcPts val="0"/>
              </a:spcBef>
              <a:spcAft>
                <a:spcPts val="0"/>
              </a:spcAft>
              <a:buClr>
                <a:srgbClr val="FFFFFF"/>
              </a:buClr>
              <a:buSzPts val="1900"/>
              <a:buFont typeface="Courier New" panose="02070309020205020404" pitchFamily="49" charset="0"/>
              <a:buChar char="o"/>
            </a:pPr>
            <a:r>
              <a:rPr lang="en" sz="1900" dirty="0">
                <a:solidFill>
                  <a:srgbClr val="FFFFFF"/>
                </a:solidFill>
                <a:latin typeface="Fjalla One"/>
                <a:ea typeface="Fjalla One"/>
                <a:cs typeface="Fjalla One"/>
                <a:sym typeface="Fjalla One"/>
              </a:rPr>
              <a:t>According to a </a:t>
            </a:r>
            <a:r>
              <a:rPr lang="en" sz="1900" dirty="0" smtClean="0">
                <a:solidFill>
                  <a:srgbClr val="FFFFFF"/>
                </a:solidFill>
                <a:latin typeface="Fjalla One"/>
                <a:ea typeface="Fjalla One"/>
                <a:cs typeface="Fjalla One"/>
                <a:sym typeface="Fjalla One"/>
              </a:rPr>
              <a:t>February 2019 </a:t>
            </a:r>
            <a:r>
              <a:rPr lang="en" sz="1900" dirty="0">
                <a:solidFill>
                  <a:srgbClr val="FFFFFF"/>
                </a:solidFill>
                <a:latin typeface="Fjalla One"/>
                <a:ea typeface="Fjalla One"/>
                <a:cs typeface="Fjalla One"/>
                <a:sym typeface="Fjalla One"/>
              </a:rPr>
              <a:t>News Channel 6 news article, OCPS Student Services Coordinator Mary Bridges was quoted in the article talking about how the additional funds has helped the district by saying, “We see that any time a student is in crisis or in distress, they are being attended to."</a:t>
            </a:r>
            <a:endParaRPr sz="1900" dirty="0">
              <a:solidFill>
                <a:srgbClr val="FFFFFF"/>
              </a:solidFill>
              <a:latin typeface="Fjalla One"/>
              <a:ea typeface="Fjalla One"/>
              <a:cs typeface="Fjalla One"/>
              <a:sym typeface="Fjalla One"/>
            </a:endParaRPr>
          </a:p>
        </p:txBody>
      </p:sp>
      <p:sp>
        <p:nvSpPr>
          <p:cNvPr id="396" name="Google Shape;396;p33"/>
          <p:cNvSpPr txBox="1"/>
          <p:nvPr/>
        </p:nvSpPr>
        <p:spPr>
          <a:xfrm>
            <a:off x="303854" y="439090"/>
            <a:ext cx="8565450" cy="99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dirty="0">
                <a:solidFill>
                  <a:srgbClr val="FFFFFF"/>
                </a:solidFill>
                <a:latin typeface="Fjalla One"/>
                <a:ea typeface="Fjalla One"/>
                <a:cs typeface="Fjalla One"/>
                <a:sym typeface="Fjalla One"/>
              </a:rPr>
              <a:t>State Support For OCPS To Help With </a:t>
            </a:r>
            <a:r>
              <a:rPr lang="en" sz="2400" b="1" u="sng" dirty="0" smtClean="0">
                <a:solidFill>
                  <a:srgbClr val="FFFFFF"/>
                </a:solidFill>
                <a:latin typeface="Fjalla One"/>
                <a:ea typeface="Fjalla One"/>
                <a:cs typeface="Fjalla One"/>
                <a:sym typeface="Fjalla One"/>
              </a:rPr>
              <a:t>Students</a:t>
            </a:r>
          </a:p>
          <a:p>
            <a:pPr marL="0" lvl="0" indent="0" algn="ctr" rtl="0">
              <a:spcBef>
                <a:spcPts val="0"/>
              </a:spcBef>
              <a:spcAft>
                <a:spcPts val="0"/>
              </a:spcAft>
              <a:buNone/>
            </a:pPr>
            <a:r>
              <a:rPr lang="en" sz="2400" b="1" u="sng" dirty="0" smtClean="0">
                <a:solidFill>
                  <a:srgbClr val="FFFFFF"/>
                </a:solidFill>
                <a:latin typeface="Fjalla One"/>
                <a:ea typeface="Fjalla One"/>
                <a:cs typeface="Fjalla One"/>
                <a:sym typeface="Fjalla One"/>
              </a:rPr>
              <a:t> </a:t>
            </a:r>
            <a:r>
              <a:rPr lang="en" sz="2400" b="1" u="sng" dirty="0">
                <a:solidFill>
                  <a:srgbClr val="FFFFFF"/>
                </a:solidFill>
                <a:latin typeface="Fjalla One"/>
                <a:ea typeface="Fjalla One"/>
                <a:cs typeface="Fjalla One"/>
                <a:sym typeface="Fjalla One"/>
              </a:rPr>
              <a:t>Who May Suffer From Mental Illness </a:t>
            </a:r>
            <a:endParaRPr sz="2400" b="1" u="sng" dirty="0">
              <a:solidFill>
                <a:srgbClr val="FFFFFF"/>
              </a:solidFill>
              <a:latin typeface="Fjalla One"/>
              <a:ea typeface="Fjalla One"/>
              <a:cs typeface="Fjalla One"/>
              <a:sym typeface="Fjalla One"/>
            </a:endParaRPr>
          </a:p>
        </p:txBody>
      </p:sp>
      <p:pic>
        <p:nvPicPr>
          <p:cNvPr id="397" name="Google Shape;397;p33"/>
          <p:cNvPicPr preferRelativeResize="0"/>
          <p:nvPr/>
        </p:nvPicPr>
        <p:blipFill>
          <a:blip r:embed="rId3">
            <a:alphaModFix/>
          </a:blip>
          <a:stretch>
            <a:fillRect/>
          </a:stretch>
        </p:blipFill>
        <p:spPr>
          <a:xfrm>
            <a:off x="5813571" y="1853966"/>
            <a:ext cx="2668277" cy="2612931"/>
          </a:xfrm>
          <a:prstGeom prst="rect">
            <a:avLst/>
          </a:prstGeom>
          <a:noFill/>
          <a:ln>
            <a:noFill/>
          </a:ln>
        </p:spPr>
      </p:pic>
    </p:spTree>
    <p:extLst>
      <p:ext uri="{BB962C8B-B14F-4D97-AF65-F5344CB8AC3E}">
        <p14:creationId xmlns:p14="http://schemas.microsoft.com/office/powerpoint/2010/main" val="18874075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4"/>
          <p:cNvSpPr txBox="1">
            <a:spLocks noGrp="1"/>
          </p:cNvSpPr>
          <p:nvPr>
            <p:ph type="title" idx="4294967295"/>
          </p:nvPr>
        </p:nvSpPr>
        <p:spPr>
          <a:xfrm>
            <a:off x="606168" y="375525"/>
            <a:ext cx="8094662" cy="1162167"/>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0000"/>
              </a:buClr>
              <a:buSzPts val="4000"/>
              <a:buFont typeface="Calibri"/>
              <a:buNone/>
            </a:pPr>
            <a:r>
              <a:rPr lang="en" sz="2400" b="0" u="sng" dirty="0">
                <a:solidFill>
                  <a:srgbClr val="FFFFFF"/>
                </a:solidFill>
                <a:latin typeface="Fjalla One" panose="020B0604020202020204" charset="0"/>
                <a:ea typeface="Calibri"/>
                <a:cs typeface="Calibri"/>
                <a:sym typeface="Calibri"/>
              </a:rPr>
              <a:t>Additional OCPS </a:t>
            </a:r>
            <a:r>
              <a:rPr lang="en" sz="2400" b="0" u="sng" dirty="0" smtClean="0">
                <a:solidFill>
                  <a:srgbClr val="FFFFFF"/>
                </a:solidFill>
                <a:latin typeface="Fjalla One" panose="020B0604020202020204" charset="0"/>
                <a:ea typeface="Calibri"/>
                <a:cs typeface="Calibri"/>
                <a:sym typeface="Calibri"/>
              </a:rPr>
              <a:t>Support-</a:t>
            </a:r>
            <a:br>
              <a:rPr lang="en" sz="2400" b="0" u="sng" dirty="0" smtClean="0">
                <a:solidFill>
                  <a:srgbClr val="FFFFFF"/>
                </a:solidFill>
                <a:latin typeface="Fjalla One" panose="020B0604020202020204" charset="0"/>
                <a:ea typeface="Calibri"/>
                <a:cs typeface="Calibri"/>
                <a:sym typeface="Calibri"/>
              </a:rPr>
            </a:br>
            <a:r>
              <a:rPr lang="en" sz="2400" b="0" u="sng" dirty="0" smtClean="0">
                <a:solidFill>
                  <a:srgbClr val="FFFFFF"/>
                </a:solidFill>
                <a:latin typeface="Fjalla One" panose="020B0604020202020204" charset="0"/>
                <a:ea typeface="Calibri"/>
                <a:cs typeface="Calibri"/>
                <a:sym typeface="Calibri"/>
              </a:rPr>
              <a:t>Anna </a:t>
            </a:r>
            <a:r>
              <a:rPr lang="en" sz="2400" b="0" u="sng" dirty="0">
                <a:solidFill>
                  <a:srgbClr val="FFFFFF"/>
                </a:solidFill>
                <a:latin typeface="Fjalla One" panose="020B0604020202020204" charset="0"/>
                <a:ea typeface="Calibri"/>
                <a:cs typeface="Calibri"/>
                <a:sym typeface="Calibri"/>
              </a:rPr>
              <a:t>Williams-Jones Director of Guidance and Mental Health Services for OCPS</a:t>
            </a:r>
            <a:r>
              <a:rPr lang="en" sz="2400" b="0" u="sng" dirty="0">
                <a:solidFill>
                  <a:srgbClr val="000000"/>
                </a:solidFill>
                <a:latin typeface="Fjalla One" panose="020B0604020202020204" charset="0"/>
                <a:ea typeface="Calibri"/>
                <a:cs typeface="Calibri"/>
                <a:sym typeface="Calibri"/>
              </a:rPr>
              <a:t> </a:t>
            </a:r>
            <a:r>
              <a:rPr lang="en" sz="4000" b="0" dirty="0">
                <a:solidFill>
                  <a:srgbClr val="000000"/>
                </a:solidFill>
                <a:latin typeface="Calibri"/>
                <a:ea typeface="Calibri"/>
                <a:cs typeface="Calibri"/>
                <a:sym typeface="Calibri"/>
              </a:rPr>
              <a:t/>
            </a:r>
            <a:br>
              <a:rPr lang="en" sz="4000" b="0" dirty="0">
                <a:solidFill>
                  <a:srgbClr val="000000"/>
                </a:solidFill>
                <a:latin typeface="Calibri"/>
                <a:ea typeface="Calibri"/>
                <a:cs typeface="Calibri"/>
                <a:sym typeface="Calibri"/>
              </a:rPr>
            </a:br>
            <a:endParaRPr b="0" dirty="0"/>
          </a:p>
        </p:txBody>
      </p:sp>
      <p:sp>
        <p:nvSpPr>
          <p:cNvPr id="403" name="Google Shape;403;p34"/>
          <p:cNvSpPr txBox="1">
            <a:spLocks noGrp="1"/>
          </p:cNvSpPr>
          <p:nvPr>
            <p:ph type="body" idx="4294967295"/>
          </p:nvPr>
        </p:nvSpPr>
        <p:spPr>
          <a:xfrm>
            <a:off x="3806568" y="1818504"/>
            <a:ext cx="4894262" cy="2795538"/>
          </a:xfrm>
          <a:prstGeom prst="rect">
            <a:avLst/>
          </a:prstGeom>
        </p:spPr>
        <p:txBody>
          <a:bodyPr spcFirstLastPara="1" wrap="square" lIns="91425" tIns="91425" rIns="91425" bIns="91425" anchor="t" anchorCtr="0">
            <a:noAutofit/>
          </a:bodyPr>
          <a:lstStyle/>
          <a:p>
            <a:pPr lvl="0" algn="l" rtl="0">
              <a:lnSpc>
                <a:spcPct val="100000"/>
              </a:lnSpc>
              <a:spcBef>
                <a:spcPts val="0"/>
              </a:spcBef>
              <a:spcAft>
                <a:spcPts val="0"/>
              </a:spcAft>
              <a:buClr>
                <a:srgbClr val="FFFFFF"/>
              </a:buClr>
              <a:buSzPts val="1800"/>
              <a:buFont typeface="Courier New" panose="02070309020205020404" pitchFamily="49" charset="0"/>
              <a:buChar char="o"/>
            </a:pPr>
            <a:r>
              <a:rPr lang="en" sz="1900" dirty="0">
                <a:solidFill>
                  <a:srgbClr val="FFFFFF"/>
                </a:solidFill>
                <a:latin typeface="Fjalla One"/>
                <a:ea typeface="Fjalla One"/>
                <a:cs typeface="Fjalla One"/>
                <a:sym typeface="Fjalla One"/>
              </a:rPr>
              <a:t>Ms. Williams-Jones has also been instrumental in helping us with our project</a:t>
            </a:r>
            <a:r>
              <a:rPr lang="en" sz="1900" dirty="0" smtClean="0">
                <a:solidFill>
                  <a:srgbClr val="FFFFFF"/>
                </a:solidFill>
                <a:latin typeface="Fjalla One"/>
                <a:ea typeface="Fjalla One"/>
                <a:cs typeface="Fjalla One"/>
                <a:sym typeface="Fjalla One"/>
              </a:rPr>
              <a:t>.</a:t>
            </a:r>
          </a:p>
          <a:p>
            <a:pPr lvl="0" algn="l" rtl="0">
              <a:lnSpc>
                <a:spcPct val="100000"/>
              </a:lnSpc>
              <a:spcBef>
                <a:spcPts val="0"/>
              </a:spcBef>
              <a:spcAft>
                <a:spcPts val="0"/>
              </a:spcAft>
              <a:buClr>
                <a:srgbClr val="FFFFFF"/>
              </a:buClr>
              <a:buSzPts val="1800"/>
              <a:buFont typeface="Courier New" panose="02070309020205020404" pitchFamily="49" charset="0"/>
              <a:buChar char="o"/>
            </a:pPr>
            <a:endParaRPr lang="en" sz="1900" dirty="0">
              <a:solidFill>
                <a:srgbClr val="FFFFFF"/>
              </a:solidFill>
              <a:latin typeface="Fjalla One"/>
              <a:ea typeface="Fjalla One"/>
              <a:cs typeface="Fjalla One"/>
              <a:sym typeface="Fjalla One"/>
            </a:endParaRPr>
          </a:p>
          <a:p>
            <a:pPr marL="114300" lvl="0" indent="0" algn="l" rtl="0">
              <a:lnSpc>
                <a:spcPct val="100000"/>
              </a:lnSpc>
              <a:spcBef>
                <a:spcPts val="0"/>
              </a:spcBef>
              <a:spcAft>
                <a:spcPts val="0"/>
              </a:spcAft>
              <a:buClr>
                <a:srgbClr val="FFFFFF"/>
              </a:buClr>
              <a:buSzPts val="1800"/>
              <a:buNone/>
            </a:pPr>
            <a:endParaRPr sz="1900" dirty="0">
              <a:solidFill>
                <a:srgbClr val="FFFFFF"/>
              </a:solidFill>
              <a:latin typeface="Fjalla One"/>
              <a:ea typeface="Fjalla One"/>
              <a:cs typeface="Fjalla One"/>
              <a:sym typeface="Fjalla One"/>
            </a:endParaRPr>
          </a:p>
          <a:p>
            <a:pPr lvl="0" algn="l" rtl="0">
              <a:lnSpc>
                <a:spcPct val="100000"/>
              </a:lnSpc>
              <a:spcBef>
                <a:spcPts val="0"/>
              </a:spcBef>
              <a:spcAft>
                <a:spcPts val="0"/>
              </a:spcAft>
              <a:buClr>
                <a:srgbClr val="FFFFFF"/>
              </a:buClr>
              <a:buSzPts val="1800"/>
              <a:buFont typeface="Courier New" panose="02070309020205020404" pitchFamily="49" charset="0"/>
              <a:buChar char="o"/>
            </a:pPr>
            <a:r>
              <a:rPr lang="en" sz="1900" dirty="0">
                <a:solidFill>
                  <a:srgbClr val="FFFFFF"/>
                </a:solidFill>
                <a:latin typeface="Fjalla One"/>
                <a:ea typeface="Fjalla One"/>
                <a:cs typeface="Fjalla One"/>
                <a:sym typeface="Fjalla One"/>
              </a:rPr>
              <a:t>She has informed us that on May 9th, OCPS is making a district wide proclamation for National Children’s Mental Health Awareness Day.  </a:t>
            </a:r>
            <a:endParaRPr sz="1900" dirty="0">
              <a:solidFill>
                <a:srgbClr val="FFFFFF"/>
              </a:solidFill>
              <a:latin typeface="Fjalla One"/>
              <a:ea typeface="Fjalla One"/>
              <a:cs typeface="Fjalla One"/>
              <a:sym typeface="Fjalla One"/>
            </a:endParaRPr>
          </a:p>
          <a:p>
            <a:pPr marL="0" lvl="0" indent="0" algn="l" rtl="0">
              <a:lnSpc>
                <a:spcPct val="100000"/>
              </a:lnSpc>
              <a:spcBef>
                <a:spcPts val="0"/>
              </a:spcBef>
              <a:spcAft>
                <a:spcPts val="0"/>
              </a:spcAft>
              <a:buNone/>
            </a:pPr>
            <a:endParaRPr sz="1600" dirty="0">
              <a:solidFill>
                <a:srgbClr val="000000"/>
              </a:solidFill>
              <a:latin typeface="Fjalla One"/>
              <a:ea typeface="Fjalla One"/>
              <a:cs typeface="Fjalla One"/>
              <a:sym typeface="Fjalla One"/>
            </a:endParaRPr>
          </a:p>
          <a:p>
            <a:pPr marL="0" lvl="0" indent="0" algn="l" rtl="0">
              <a:lnSpc>
                <a:spcPct val="100000"/>
              </a:lnSpc>
              <a:spcBef>
                <a:spcPts val="0"/>
              </a:spcBef>
              <a:spcAft>
                <a:spcPts val="0"/>
              </a:spcAft>
              <a:buClr>
                <a:srgbClr val="000000"/>
              </a:buClr>
              <a:buFont typeface="Arial"/>
              <a:buNone/>
            </a:pPr>
            <a:endParaRPr sz="1600" dirty="0">
              <a:solidFill>
                <a:srgbClr val="000000"/>
              </a:solidFill>
            </a:endParaRPr>
          </a:p>
        </p:txBody>
      </p:sp>
      <p:pic>
        <p:nvPicPr>
          <p:cNvPr id="405" name="Google Shape;405;p34"/>
          <p:cNvPicPr preferRelativeResize="0"/>
          <p:nvPr/>
        </p:nvPicPr>
        <p:blipFill>
          <a:blip r:embed="rId3">
            <a:alphaModFix/>
          </a:blip>
          <a:stretch>
            <a:fillRect/>
          </a:stretch>
        </p:blipFill>
        <p:spPr>
          <a:xfrm>
            <a:off x="914400" y="1921078"/>
            <a:ext cx="2552469" cy="2377653"/>
          </a:xfrm>
          <a:prstGeom prst="rect">
            <a:avLst/>
          </a:prstGeom>
          <a:noFill/>
          <a:ln>
            <a:noFill/>
          </a:ln>
        </p:spPr>
      </p:pic>
    </p:spTree>
    <p:extLst>
      <p:ext uri="{BB962C8B-B14F-4D97-AF65-F5344CB8AC3E}">
        <p14:creationId xmlns:p14="http://schemas.microsoft.com/office/powerpoint/2010/main" val="6656636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4"/>
          <p:cNvSpPr txBox="1">
            <a:spLocks noGrp="1"/>
          </p:cNvSpPr>
          <p:nvPr>
            <p:ph type="title" idx="4294967295"/>
          </p:nvPr>
        </p:nvSpPr>
        <p:spPr>
          <a:xfrm>
            <a:off x="522953" y="386035"/>
            <a:ext cx="8094662" cy="1162167"/>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0000"/>
              </a:buClr>
              <a:buSzPts val="4000"/>
              <a:buFont typeface="Calibri"/>
              <a:buNone/>
            </a:pPr>
            <a:r>
              <a:rPr lang="en" sz="2400" b="0" u="sng" dirty="0">
                <a:solidFill>
                  <a:srgbClr val="FFFFFF"/>
                </a:solidFill>
                <a:latin typeface="Fjalla One" panose="020B0604020202020204" charset="0"/>
                <a:ea typeface="Calibri"/>
                <a:cs typeface="Calibri"/>
                <a:sym typeface="Calibri"/>
              </a:rPr>
              <a:t>Additional O</a:t>
            </a:r>
            <a:r>
              <a:rPr lang="en" sz="2400" u="sng" dirty="0">
                <a:solidFill>
                  <a:srgbClr val="FFFFFF"/>
                </a:solidFill>
                <a:latin typeface="Fjalla One" panose="020B0604020202020204" charset="0"/>
                <a:ea typeface="Calibri"/>
                <a:cs typeface="Calibri"/>
                <a:sym typeface="Calibri"/>
              </a:rPr>
              <a:t>CPS </a:t>
            </a:r>
            <a:r>
              <a:rPr lang="en" sz="2400" u="sng" dirty="0" smtClean="0">
                <a:solidFill>
                  <a:srgbClr val="FFFFFF"/>
                </a:solidFill>
                <a:latin typeface="Fjalla One" panose="020B0604020202020204" charset="0"/>
                <a:ea typeface="Calibri"/>
                <a:cs typeface="Calibri"/>
                <a:sym typeface="Calibri"/>
              </a:rPr>
              <a:t>Support-</a:t>
            </a:r>
            <a:br>
              <a:rPr lang="en" sz="2400" u="sng" dirty="0" smtClean="0">
                <a:solidFill>
                  <a:srgbClr val="FFFFFF"/>
                </a:solidFill>
                <a:latin typeface="Fjalla One" panose="020B0604020202020204" charset="0"/>
                <a:ea typeface="Calibri"/>
                <a:cs typeface="Calibri"/>
                <a:sym typeface="Calibri"/>
              </a:rPr>
            </a:br>
            <a:r>
              <a:rPr lang="en" sz="2400" u="sng" dirty="0" smtClean="0">
                <a:solidFill>
                  <a:srgbClr val="FFFFFF"/>
                </a:solidFill>
                <a:latin typeface="Fjalla One" panose="020B0604020202020204" charset="0"/>
                <a:ea typeface="Calibri"/>
                <a:cs typeface="Calibri"/>
                <a:sym typeface="Calibri"/>
              </a:rPr>
              <a:t>Anna </a:t>
            </a:r>
            <a:r>
              <a:rPr lang="en" sz="2400" u="sng" dirty="0">
                <a:solidFill>
                  <a:srgbClr val="FFFFFF"/>
                </a:solidFill>
                <a:latin typeface="Fjalla One" panose="020B0604020202020204" charset="0"/>
                <a:ea typeface="Calibri"/>
                <a:cs typeface="Calibri"/>
                <a:sym typeface="Calibri"/>
              </a:rPr>
              <a:t>Williams-Jones Director of Guidance and Mental Health Services for OCPS</a:t>
            </a:r>
            <a:r>
              <a:rPr lang="en" sz="2400" u="sng" dirty="0">
                <a:solidFill>
                  <a:srgbClr val="000000"/>
                </a:solidFill>
                <a:latin typeface="Fjalla One" panose="020B0604020202020204" charset="0"/>
                <a:ea typeface="Calibri"/>
                <a:cs typeface="Calibri"/>
                <a:sym typeface="Calibri"/>
              </a:rPr>
              <a:t> </a:t>
            </a:r>
            <a:r>
              <a:rPr lang="en" sz="4000" dirty="0">
                <a:solidFill>
                  <a:srgbClr val="000000"/>
                </a:solidFill>
                <a:latin typeface="Calibri"/>
                <a:ea typeface="Calibri"/>
                <a:cs typeface="Calibri"/>
                <a:sym typeface="Calibri"/>
              </a:rPr>
              <a:t/>
            </a:r>
            <a:br>
              <a:rPr lang="en" sz="4000" dirty="0">
                <a:solidFill>
                  <a:srgbClr val="000000"/>
                </a:solidFill>
                <a:latin typeface="Calibri"/>
                <a:ea typeface="Calibri"/>
                <a:cs typeface="Calibri"/>
                <a:sym typeface="Calibri"/>
              </a:rPr>
            </a:br>
            <a:endParaRPr dirty="0"/>
          </a:p>
        </p:txBody>
      </p:sp>
      <p:sp>
        <p:nvSpPr>
          <p:cNvPr id="403" name="Google Shape;403;p34"/>
          <p:cNvSpPr txBox="1">
            <a:spLocks noGrp="1"/>
          </p:cNvSpPr>
          <p:nvPr>
            <p:ph type="body" idx="4294967295"/>
          </p:nvPr>
        </p:nvSpPr>
        <p:spPr>
          <a:xfrm>
            <a:off x="3749108" y="1845577"/>
            <a:ext cx="5058561" cy="1962253"/>
          </a:xfrm>
          <a:prstGeom prst="rect">
            <a:avLst/>
          </a:prstGeom>
        </p:spPr>
        <p:txBody>
          <a:bodyPr spcFirstLastPara="1" wrap="square" lIns="91425" tIns="91425" rIns="91425" bIns="91425" anchor="t" anchorCtr="0">
            <a:noAutofit/>
          </a:bodyPr>
          <a:lstStyle/>
          <a:p>
            <a:pPr lvl="0" algn="l" rtl="0">
              <a:lnSpc>
                <a:spcPct val="100000"/>
              </a:lnSpc>
              <a:spcBef>
                <a:spcPts val="0"/>
              </a:spcBef>
              <a:spcAft>
                <a:spcPts val="0"/>
              </a:spcAft>
              <a:buClr>
                <a:srgbClr val="FFFFFF"/>
              </a:buClr>
              <a:buSzPts val="1800"/>
              <a:buFont typeface="Courier New" panose="02070309020205020404" pitchFamily="49" charset="0"/>
              <a:buChar char="o"/>
            </a:pPr>
            <a:r>
              <a:rPr lang="en" sz="1900" dirty="0" smtClean="0">
                <a:solidFill>
                  <a:srgbClr val="FFFFFF"/>
                </a:solidFill>
                <a:latin typeface="Fjalla One"/>
                <a:ea typeface="Fjalla One"/>
                <a:cs typeface="Fjalla One"/>
                <a:sym typeface="Fjalla One"/>
              </a:rPr>
              <a:t>Additionally, </a:t>
            </a:r>
            <a:r>
              <a:rPr lang="en" sz="1900" dirty="0">
                <a:solidFill>
                  <a:srgbClr val="FFFFFF"/>
                </a:solidFill>
                <a:latin typeface="Fjalla One"/>
                <a:ea typeface="Fjalla One"/>
                <a:cs typeface="Fjalla One"/>
                <a:sym typeface="Fjalla One"/>
              </a:rPr>
              <a:t>the district has implemented a safe spaces campaign for middle and high school campuses this year so each student will be able to identify a trusted adult on campus if they are in a crisis or have a concern they need to discuss.</a:t>
            </a:r>
            <a:endParaRPr sz="1900" dirty="0">
              <a:solidFill>
                <a:srgbClr val="FFFFFF"/>
              </a:solidFill>
              <a:latin typeface="Fjalla One"/>
              <a:ea typeface="Fjalla One"/>
              <a:cs typeface="Fjalla One"/>
              <a:sym typeface="Fjalla One"/>
            </a:endParaRPr>
          </a:p>
          <a:p>
            <a:pPr marL="0" lvl="0" indent="0" algn="l" rtl="0">
              <a:lnSpc>
                <a:spcPct val="100000"/>
              </a:lnSpc>
              <a:spcBef>
                <a:spcPts val="0"/>
              </a:spcBef>
              <a:spcAft>
                <a:spcPts val="0"/>
              </a:spcAft>
              <a:buNone/>
            </a:pPr>
            <a:endParaRPr sz="1600" dirty="0">
              <a:solidFill>
                <a:srgbClr val="000000"/>
              </a:solidFill>
              <a:latin typeface="Fjalla One"/>
              <a:ea typeface="Fjalla One"/>
              <a:cs typeface="Fjalla One"/>
              <a:sym typeface="Fjalla One"/>
            </a:endParaRPr>
          </a:p>
          <a:p>
            <a:pPr marL="0" lvl="0" indent="0" algn="l" rtl="0">
              <a:lnSpc>
                <a:spcPct val="100000"/>
              </a:lnSpc>
              <a:spcBef>
                <a:spcPts val="0"/>
              </a:spcBef>
              <a:spcAft>
                <a:spcPts val="0"/>
              </a:spcAft>
              <a:buClr>
                <a:srgbClr val="000000"/>
              </a:buClr>
              <a:buFont typeface="Arial"/>
              <a:buNone/>
            </a:pPr>
            <a:endParaRPr sz="1600" dirty="0">
              <a:solidFill>
                <a:srgbClr val="000000"/>
              </a:solidFill>
            </a:endParaRPr>
          </a:p>
        </p:txBody>
      </p:sp>
      <p:pic>
        <p:nvPicPr>
          <p:cNvPr id="405" name="Google Shape;405;p34"/>
          <p:cNvPicPr preferRelativeResize="0"/>
          <p:nvPr/>
        </p:nvPicPr>
        <p:blipFill>
          <a:blip r:embed="rId3">
            <a:alphaModFix/>
          </a:blip>
          <a:stretch>
            <a:fillRect/>
          </a:stretch>
        </p:blipFill>
        <p:spPr>
          <a:xfrm>
            <a:off x="746234" y="1845577"/>
            <a:ext cx="2813723" cy="24846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5"/>
          <p:cNvSpPr txBox="1">
            <a:spLocks noGrp="1"/>
          </p:cNvSpPr>
          <p:nvPr>
            <p:ph type="title" idx="4294967295"/>
          </p:nvPr>
        </p:nvSpPr>
        <p:spPr>
          <a:xfrm>
            <a:off x="1728132" y="517221"/>
            <a:ext cx="5164138" cy="59851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0" u="sng" dirty="0">
                <a:solidFill>
                  <a:srgbClr val="FFFFFF"/>
                </a:solidFill>
                <a:latin typeface="Fjalla One"/>
                <a:ea typeface="Fjalla One"/>
                <a:cs typeface="Fjalla One"/>
                <a:sym typeface="Fjalla One"/>
              </a:rPr>
              <a:t>CAP Policy Connection</a:t>
            </a:r>
            <a:r>
              <a:rPr lang="en" sz="2400" b="0" u="sng" dirty="0">
                <a:solidFill>
                  <a:srgbClr val="000000"/>
                </a:solidFill>
                <a:latin typeface="Fjalla One"/>
                <a:ea typeface="Fjalla One"/>
                <a:cs typeface="Fjalla One"/>
                <a:sym typeface="Fjalla One"/>
              </a:rPr>
              <a:t> </a:t>
            </a:r>
            <a:endParaRPr sz="2400" b="0" u="sng" dirty="0">
              <a:solidFill>
                <a:srgbClr val="000000"/>
              </a:solidFill>
              <a:latin typeface="Fjalla One"/>
              <a:ea typeface="Fjalla One"/>
              <a:cs typeface="Fjalla One"/>
              <a:sym typeface="Fjalla One"/>
            </a:endParaRPr>
          </a:p>
        </p:txBody>
      </p:sp>
      <p:sp>
        <p:nvSpPr>
          <p:cNvPr id="411" name="Google Shape;411;p35"/>
          <p:cNvSpPr txBox="1">
            <a:spLocks noGrp="1"/>
          </p:cNvSpPr>
          <p:nvPr>
            <p:ph type="body" idx="4294967295"/>
          </p:nvPr>
        </p:nvSpPr>
        <p:spPr>
          <a:xfrm>
            <a:off x="251670" y="1283516"/>
            <a:ext cx="5321300" cy="3625092"/>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FFFFFF"/>
              </a:buClr>
              <a:buSzPts val="1700"/>
              <a:buFont typeface="Courier New" panose="02070309020205020404" pitchFamily="49" charset="0"/>
              <a:buChar char="o"/>
            </a:pPr>
            <a:r>
              <a:rPr lang="en" sz="1900" dirty="0">
                <a:solidFill>
                  <a:srgbClr val="FFFFFF"/>
                </a:solidFill>
                <a:latin typeface="Fjalla One"/>
                <a:ea typeface="Fjalla One"/>
                <a:cs typeface="Fjalla One"/>
                <a:sym typeface="Fjalla One"/>
              </a:rPr>
              <a:t>So why are we here tonight you might ask?  The reason we are here is to discuss how we can assist </a:t>
            </a:r>
            <a:r>
              <a:rPr lang="en" sz="1900" dirty="0" smtClean="0">
                <a:solidFill>
                  <a:srgbClr val="FFFFFF"/>
                </a:solidFill>
                <a:latin typeface="Fjalla One"/>
                <a:ea typeface="Fjalla One"/>
                <a:cs typeface="Fjalla One"/>
                <a:sym typeface="Fjalla One"/>
              </a:rPr>
              <a:t>Orange County Public Schools in </a:t>
            </a:r>
            <a:r>
              <a:rPr lang="en" sz="1900" dirty="0">
                <a:solidFill>
                  <a:srgbClr val="FFFFFF"/>
                </a:solidFill>
                <a:latin typeface="Fjalla One"/>
                <a:ea typeface="Fjalla One"/>
                <a:cs typeface="Fjalla One"/>
                <a:sym typeface="Fjalla One"/>
              </a:rPr>
              <a:t>creating </a:t>
            </a:r>
            <a:r>
              <a:rPr lang="en" sz="1900" dirty="0" smtClean="0">
                <a:solidFill>
                  <a:srgbClr val="FFFFFF"/>
                </a:solidFill>
                <a:latin typeface="Fjalla One"/>
                <a:ea typeface="Fjalla One"/>
                <a:cs typeface="Fjalla One"/>
                <a:sym typeface="Fjalla One"/>
              </a:rPr>
              <a:t>mental </a:t>
            </a:r>
            <a:r>
              <a:rPr lang="en" sz="1900" dirty="0">
                <a:solidFill>
                  <a:srgbClr val="FFFFFF"/>
                </a:solidFill>
                <a:latin typeface="Fjalla One"/>
                <a:ea typeface="Fjalla One"/>
                <a:cs typeface="Fjalla One"/>
                <a:sym typeface="Fjalla One"/>
              </a:rPr>
              <a:t>h</a:t>
            </a:r>
            <a:r>
              <a:rPr lang="en" sz="1900" dirty="0" smtClean="0">
                <a:solidFill>
                  <a:srgbClr val="FFFFFF"/>
                </a:solidFill>
                <a:latin typeface="Fjalla One"/>
                <a:ea typeface="Fjalla One"/>
                <a:cs typeface="Fjalla One"/>
                <a:sym typeface="Fjalla One"/>
              </a:rPr>
              <a:t>ealth </a:t>
            </a:r>
            <a:r>
              <a:rPr lang="en" sz="1900" dirty="0">
                <a:solidFill>
                  <a:srgbClr val="FFFFFF"/>
                </a:solidFill>
                <a:latin typeface="Fjalla One"/>
                <a:ea typeface="Fjalla One"/>
                <a:cs typeface="Fjalla One"/>
                <a:sym typeface="Fjalla One"/>
              </a:rPr>
              <a:t>posters that can be displayed around all </a:t>
            </a:r>
            <a:r>
              <a:rPr lang="en" sz="1900" dirty="0" smtClean="0">
                <a:solidFill>
                  <a:srgbClr val="FFFFFF"/>
                </a:solidFill>
                <a:latin typeface="Fjalla One"/>
                <a:ea typeface="Fjalla One"/>
                <a:cs typeface="Fjalla One"/>
                <a:sym typeface="Fjalla One"/>
              </a:rPr>
              <a:t>OCPS </a:t>
            </a:r>
            <a:r>
              <a:rPr lang="en" sz="1900" dirty="0">
                <a:solidFill>
                  <a:srgbClr val="FFFFFF"/>
                </a:solidFill>
                <a:latin typeface="Fjalla One"/>
                <a:ea typeface="Fjalla One"/>
                <a:cs typeface="Fjalla One"/>
                <a:sym typeface="Fjalla One"/>
              </a:rPr>
              <a:t>school campuses.  </a:t>
            </a:r>
            <a:endParaRPr lang="en" sz="1900" dirty="0" smtClean="0">
              <a:solidFill>
                <a:srgbClr val="FFFFFF"/>
              </a:solidFill>
              <a:latin typeface="Fjalla One"/>
              <a:ea typeface="Fjalla One"/>
              <a:cs typeface="Fjalla One"/>
              <a:sym typeface="Fjalla One"/>
            </a:endParaRPr>
          </a:p>
          <a:p>
            <a:pPr marL="120650" lvl="0" indent="0" algn="l" rtl="0">
              <a:spcBef>
                <a:spcPts val="0"/>
              </a:spcBef>
              <a:spcAft>
                <a:spcPts val="0"/>
              </a:spcAft>
              <a:buClr>
                <a:srgbClr val="FFFFFF"/>
              </a:buClr>
              <a:buSzPts val="1700"/>
              <a:buNone/>
            </a:pPr>
            <a:endParaRPr sz="1900" dirty="0">
              <a:solidFill>
                <a:srgbClr val="FFFFFF"/>
              </a:solidFill>
              <a:latin typeface="Fjalla One"/>
              <a:ea typeface="Fjalla One"/>
              <a:cs typeface="Fjalla One"/>
              <a:sym typeface="Fjalla One"/>
            </a:endParaRPr>
          </a:p>
          <a:p>
            <a:pPr marL="457200" lvl="0" indent="-336550" algn="l" rtl="0">
              <a:spcBef>
                <a:spcPts val="0"/>
              </a:spcBef>
              <a:spcAft>
                <a:spcPts val="0"/>
              </a:spcAft>
              <a:buClr>
                <a:srgbClr val="FFFFFF"/>
              </a:buClr>
              <a:buSzPts val="1700"/>
              <a:buFont typeface="Courier New" panose="02070309020205020404" pitchFamily="49" charset="0"/>
              <a:buChar char="o"/>
            </a:pPr>
            <a:r>
              <a:rPr lang="en" sz="1900" dirty="0">
                <a:solidFill>
                  <a:srgbClr val="FFFFFF"/>
                </a:solidFill>
                <a:latin typeface="Fjalla One"/>
                <a:ea typeface="Fjalla One"/>
                <a:cs typeface="Fjalla One"/>
                <a:sym typeface="Fjalla One"/>
              </a:rPr>
              <a:t>Currently, OCPS does not have any posters on their campuses with information on how students can receive help from the district during or after school</a:t>
            </a:r>
            <a:r>
              <a:rPr lang="en" sz="1900" dirty="0" smtClean="0">
                <a:solidFill>
                  <a:srgbClr val="FFFFFF"/>
                </a:solidFill>
                <a:latin typeface="Fjalla One"/>
                <a:ea typeface="Fjalla One"/>
                <a:cs typeface="Fjalla One"/>
                <a:sym typeface="Fjalla One"/>
              </a:rPr>
              <a:t>.</a:t>
            </a:r>
            <a:endParaRPr sz="1900" dirty="0">
              <a:solidFill>
                <a:srgbClr val="FFFFFF"/>
              </a:solidFill>
              <a:latin typeface="Fjalla One"/>
              <a:ea typeface="Fjalla One"/>
              <a:cs typeface="Fjalla One"/>
              <a:sym typeface="Fjalla One"/>
            </a:endParaRPr>
          </a:p>
        </p:txBody>
      </p:sp>
      <p:pic>
        <p:nvPicPr>
          <p:cNvPr id="412" name="Google Shape;412;p35"/>
          <p:cNvPicPr preferRelativeResize="0"/>
          <p:nvPr/>
        </p:nvPicPr>
        <p:blipFill>
          <a:blip r:embed="rId3">
            <a:alphaModFix/>
          </a:blip>
          <a:stretch>
            <a:fillRect/>
          </a:stretch>
        </p:blipFill>
        <p:spPr>
          <a:xfrm>
            <a:off x="5990897" y="1397875"/>
            <a:ext cx="2364828" cy="245942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5"/>
          <p:cNvSpPr txBox="1">
            <a:spLocks noGrp="1"/>
          </p:cNvSpPr>
          <p:nvPr>
            <p:ph type="title" idx="4294967295"/>
          </p:nvPr>
        </p:nvSpPr>
        <p:spPr>
          <a:xfrm>
            <a:off x="1784541" y="488774"/>
            <a:ext cx="5164138" cy="6568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0" u="sng" dirty="0">
                <a:solidFill>
                  <a:srgbClr val="FFFFFF"/>
                </a:solidFill>
                <a:latin typeface="Fjalla One"/>
                <a:ea typeface="Fjalla One"/>
                <a:cs typeface="Fjalla One"/>
                <a:sym typeface="Fjalla One"/>
              </a:rPr>
              <a:t>CAP Policy Connection</a:t>
            </a:r>
            <a:r>
              <a:rPr lang="en" sz="2400" b="0" u="sng" dirty="0">
                <a:solidFill>
                  <a:srgbClr val="000000"/>
                </a:solidFill>
                <a:latin typeface="Fjalla One"/>
                <a:ea typeface="Fjalla One"/>
                <a:cs typeface="Fjalla One"/>
                <a:sym typeface="Fjalla One"/>
              </a:rPr>
              <a:t> </a:t>
            </a:r>
            <a:endParaRPr sz="2400" b="0" u="sng" dirty="0">
              <a:solidFill>
                <a:srgbClr val="000000"/>
              </a:solidFill>
              <a:latin typeface="Fjalla One"/>
              <a:ea typeface="Fjalla One"/>
              <a:cs typeface="Fjalla One"/>
              <a:sym typeface="Fjalla One"/>
            </a:endParaRPr>
          </a:p>
        </p:txBody>
      </p:sp>
      <p:sp>
        <p:nvSpPr>
          <p:cNvPr id="411" name="Google Shape;411;p35"/>
          <p:cNvSpPr txBox="1">
            <a:spLocks noGrp="1"/>
          </p:cNvSpPr>
          <p:nvPr>
            <p:ph type="body" idx="4294967295"/>
          </p:nvPr>
        </p:nvSpPr>
        <p:spPr>
          <a:xfrm>
            <a:off x="273269" y="1355835"/>
            <a:ext cx="5321300" cy="3300248"/>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FFFFFF"/>
              </a:buClr>
              <a:buSzPts val="1700"/>
              <a:buFont typeface="Courier New" panose="02070309020205020404" pitchFamily="49" charset="0"/>
              <a:buChar char="o"/>
            </a:pPr>
            <a:r>
              <a:rPr lang="en" sz="1900" dirty="0" smtClean="0">
                <a:solidFill>
                  <a:srgbClr val="FFFFFF"/>
                </a:solidFill>
                <a:latin typeface="Fjalla One"/>
                <a:ea typeface="Fjalla One"/>
                <a:cs typeface="Fjalla One"/>
                <a:sym typeface="Fjalla One"/>
              </a:rPr>
              <a:t>Ms</a:t>
            </a:r>
            <a:r>
              <a:rPr lang="en" sz="1900" dirty="0">
                <a:solidFill>
                  <a:srgbClr val="FFFFFF"/>
                </a:solidFill>
                <a:latin typeface="Fjalla One"/>
                <a:ea typeface="Fjalla One"/>
                <a:cs typeface="Fjalla One"/>
                <a:sym typeface="Fjalla One"/>
              </a:rPr>
              <a:t>. Williams-Jones has informed us that the district is planning on creating mental health posters next year and we would love to help create them. </a:t>
            </a:r>
            <a:endParaRPr lang="en" sz="1900" dirty="0" smtClean="0">
              <a:solidFill>
                <a:srgbClr val="FFFFFF"/>
              </a:solidFill>
              <a:latin typeface="Fjalla One"/>
              <a:ea typeface="Fjalla One"/>
              <a:cs typeface="Fjalla One"/>
              <a:sym typeface="Fjalla One"/>
            </a:endParaRPr>
          </a:p>
          <a:p>
            <a:pPr marL="457200" lvl="0" indent="-336550" algn="l" rtl="0">
              <a:spcBef>
                <a:spcPts val="0"/>
              </a:spcBef>
              <a:spcAft>
                <a:spcPts val="0"/>
              </a:spcAft>
              <a:buClr>
                <a:srgbClr val="FFFFFF"/>
              </a:buClr>
              <a:buSzPts val="1700"/>
              <a:buFont typeface="Courier New" panose="02070309020205020404" pitchFamily="49" charset="0"/>
              <a:buChar char="o"/>
            </a:pPr>
            <a:endParaRPr sz="1900" dirty="0">
              <a:solidFill>
                <a:srgbClr val="FFFFFF"/>
              </a:solidFill>
              <a:latin typeface="Fjalla One"/>
              <a:ea typeface="Fjalla One"/>
              <a:cs typeface="Fjalla One"/>
              <a:sym typeface="Fjalla One"/>
            </a:endParaRPr>
          </a:p>
          <a:p>
            <a:pPr marL="457200" lvl="0" indent="-339725" algn="l" rtl="0">
              <a:spcBef>
                <a:spcPts val="0"/>
              </a:spcBef>
              <a:spcAft>
                <a:spcPts val="0"/>
              </a:spcAft>
              <a:buClr>
                <a:srgbClr val="FFFFFF"/>
              </a:buClr>
              <a:buSzPts val="1750"/>
              <a:buFont typeface="Courier New" panose="02070309020205020404" pitchFamily="49" charset="0"/>
              <a:buChar char="o"/>
            </a:pPr>
            <a:r>
              <a:rPr lang="en" sz="1900" dirty="0">
                <a:solidFill>
                  <a:srgbClr val="FFFFFF"/>
                </a:solidFill>
                <a:latin typeface="Fjalla One"/>
                <a:ea typeface="Fjalla One"/>
                <a:cs typeface="Fjalla One"/>
                <a:sym typeface="Fjalla One"/>
              </a:rPr>
              <a:t>During the school day, many of </a:t>
            </a:r>
            <a:r>
              <a:rPr lang="en" sz="1900" dirty="0" smtClean="0">
                <a:solidFill>
                  <a:srgbClr val="FFFFFF"/>
                </a:solidFill>
                <a:latin typeface="Fjalla One"/>
                <a:ea typeface="Fjalla One"/>
                <a:cs typeface="Fjalla One"/>
                <a:sym typeface="Fjalla One"/>
              </a:rPr>
              <a:t>our Hunter’s Creek Middle School Boys &amp; Girls Club members </a:t>
            </a:r>
            <a:r>
              <a:rPr lang="en" sz="1900" dirty="0">
                <a:solidFill>
                  <a:srgbClr val="FFFFFF"/>
                </a:solidFill>
                <a:latin typeface="Fjalla One"/>
                <a:ea typeface="Fjalla One"/>
                <a:cs typeface="Fjalla One"/>
                <a:sym typeface="Fjalla One"/>
              </a:rPr>
              <a:t>are aware of their schools guidance counselors and SAFE </a:t>
            </a:r>
            <a:r>
              <a:rPr lang="en" sz="1900" dirty="0" smtClean="0">
                <a:solidFill>
                  <a:srgbClr val="FFFFFF"/>
                </a:solidFill>
                <a:latin typeface="Fjalla One"/>
                <a:ea typeface="Fjalla One"/>
                <a:cs typeface="Fjalla One"/>
                <a:sym typeface="Fjalla One"/>
              </a:rPr>
              <a:t>Coordinators.</a:t>
            </a:r>
            <a:endParaRPr sz="1900" dirty="0">
              <a:solidFill>
                <a:srgbClr val="FFFFFF"/>
              </a:solidFill>
              <a:latin typeface="Fjalla One"/>
              <a:ea typeface="Fjalla One"/>
              <a:cs typeface="Fjalla One"/>
              <a:sym typeface="Fjalla One"/>
            </a:endParaRPr>
          </a:p>
        </p:txBody>
      </p:sp>
      <p:pic>
        <p:nvPicPr>
          <p:cNvPr id="412" name="Google Shape;412;p35"/>
          <p:cNvPicPr preferRelativeResize="0"/>
          <p:nvPr/>
        </p:nvPicPr>
        <p:blipFill>
          <a:blip r:embed="rId3">
            <a:alphaModFix/>
          </a:blip>
          <a:stretch>
            <a:fillRect/>
          </a:stretch>
        </p:blipFill>
        <p:spPr>
          <a:xfrm>
            <a:off x="5968924" y="1355835"/>
            <a:ext cx="2229145" cy="2522482"/>
          </a:xfrm>
          <a:prstGeom prst="rect">
            <a:avLst/>
          </a:prstGeom>
          <a:noFill/>
          <a:ln>
            <a:noFill/>
          </a:ln>
        </p:spPr>
      </p:pic>
    </p:spTree>
    <p:extLst>
      <p:ext uri="{BB962C8B-B14F-4D97-AF65-F5344CB8AC3E}">
        <p14:creationId xmlns:p14="http://schemas.microsoft.com/office/powerpoint/2010/main" val="30433096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6"/>
          <p:cNvSpPr txBox="1"/>
          <p:nvPr/>
        </p:nvSpPr>
        <p:spPr>
          <a:xfrm rot="10800000" flipH="1">
            <a:off x="886375" y="3770750"/>
            <a:ext cx="162300" cy="74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endParaRPr dirty="0"/>
          </a:p>
        </p:txBody>
      </p:sp>
      <p:sp>
        <p:nvSpPr>
          <p:cNvPr id="418" name="Google Shape;418;p36"/>
          <p:cNvSpPr txBox="1"/>
          <p:nvPr/>
        </p:nvSpPr>
        <p:spPr>
          <a:xfrm>
            <a:off x="299625" y="2627850"/>
            <a:ext cx="4207200" cy="8865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200" b="1" dirty="0">
              <a:latin typeface="Bungee Inline"/>
              <a:ea typeface="Bungee Inline"/>
              <a:cs typeface="Bungee Inline"/>
              <a:sym typeface="Bungee Inline"/>
            </a:endParaRPr>
          </a:p>
        </p:txBody>
      </p:sp>
      <p:sp>
        <p:nvSpPr>
          <p:cNvPr id="419" name="Google Shape;419;p36"/>
          <p:cNvSpPr txBox="1"/>
          <p:nvPr/>
        </p:nvSpPr>
        <p:spPr>
          <a:xfrm>
            <a:off x="299625" y="898875"/>
            <a:ext cx="4506900" cy="5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b="1" dirty="0">
              <a:latin typeface="Bungee Inline"/>
              <a:ea typeface="Bungee Inline"/>
              <a:cs typeface="Bungee Inline"/>
              <a:sym typeface="Bungee Inline"/>
            </a:endParaRPr>
          </a:p>
        </p:txBody>
      </p:sp>
      <p:sp>
        <p:nvSpPr>
          <p:cNvPr id="420" name="Google Shape;420;p36"/>
          <p:cNvSpPr txBox="1"/>
          <p:nvPr/>
        </p:nvSpPr>
        <p:spPr>
          <a:xfrm>
            <a:off x="2056425" y="542538"/>
            <a:ext cx="4900800" cy="58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u="sng" dirty="0">
                <a:solidFill>
                  <a:srgbClr val="FFFFFF"/>
                </a:solidFill>
                <a:latin typeface="Fjalla One"/>
                <a:ea typeface="Fjalla One"/>
                <a:cs typeface="Fjalla One"/>
                <a:sym typeface="Fjalla One"/>
              </a:rPr>
              <a:t>CAP Policy Connection</a:t>
            </a:r>
            <a:endParaRPr sz="2400" dirty="0">
              <a:solidFill>
                <a:srgbClr val="FFFFFF"/>
              </a:solidFill>
            </a:endParaRPr>
          </a:p>
        </p:txBody>
      </p:sp>
      <p:sp>
        <p:nvSpPr>
          <p:cNvPr id="421" name="Google Shape;421;p36"/>
          <p:cNvSpPr txBox="1"/>
          <p:nvPr/>
        </p:nvSpPr>
        <p:spPr>
          <a:xfrm>
            <a:off x="549950" y="1359801"/>
            <a:ext cx="4593000" cy="4104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Courier New" panose="02070309020205020404" pitchFamily="49" charset="0"/>
              <a:buChar char="o"/>
            </a:pPr>
            <a:r>
              <a:rPr lang="en" sz="1900" dirty="0">
                <a:solidFill>
                  <a:srgbClr val="FFFFFF"/>
                </a:solidFill>
                <a:latin typeface="Fjalla One"/>
                <a:ea typeface="Fjalla One"/>
                <a:cs typeface="Fjalla One"/>
                <a:sym typeface="Fjalla One"/>
              </a:rPr>
              <a:t>When it comes to after school help OCPS provides, our group searched the web and were able to locate the after school services OCPS provides students who may suffer from mental illness.  </a:t>
            </a:r>
            <a:endParaRPr lang="en" sz="1900" dirty="0" smtClean="0">
              <a:solidFill>
                <a:srgbClr val="FFFFFF"/>
              </a:solidFill>
              <a:latin typeface="Fjalla One"/>
              <a:ea typeface="Fjalla One"/>
              <a:cs typeface="Fjalla One"/>
              <a:sym typeface="Fjalla One"/>
            </a:endParaRPr>
          </a:p>
          <a:p>
            <a:pPr marL="457200" lvl="0" indent="-381000" algn="l" rtl="0">
              <a:spcBef>
                <a:spcPts val="0"/>
              </a:spcBef>
              <a:spcAft>
                <a:spcPts val="0"/>
              </a:spcAft>
              <a:buClr>
                <a:srgbClr val="FFFFFF"/>
              </a:buClr>
              <a:buSzPts val="2400"/>
              <a:buFont typeface="Courier New" panose="02070309020205020404" pitchFamily="49" charset="0"/>
              <a:buChar char="o"/>
            </a:pPr>
            <a:endParaRPr sz="1900" dirty="0">
              <a:solidFill>
                <a:srgbClr val="FFFFFF"/>
              </a:solidFill>
              <a:latin typeface="Fjalla One"/>
              <a:ea typeface="Fjalla One"/>
              <a:cs typeface="Fjalla One"/>
              <a:sym typeface="Fjalla One"/>
            </a:endParaRPr>
          </a:p>
          <a:p>
            <a:pPr marL="457200" lvl="0" indent="-381000" algn="l" rtl="0">
              <a:spcBef>
                <a:spcPts val="0"/>
              </a:spcBef>
              <a:spcAft>
                <a:spcPts val="0"/>
              </a:spcAft>
              <a:buClr>
                <a:srgbClr val="FFFFFF"/>
              </a:buClr>
              <a:buSzPts val="2400"/>
              <a:buFont typeface="Courier New" panose="02070309020205020404" pitchFamily="49" charset="0"/>
              <a:buChar char="o"/>
            </a:pPr>
            <a:r>
              <a:rPr lang="en" sz="1900" dirty="0">
                <a:solidFill>
                  <a:srgbClr val="FFFFFF"/>
                </a:solidFill>
                <a:latin typeface="Fjalla One"/>
                <a:ea typeface="Fjalla One"/>
                <a:cs typeface="Fjalla One"/>
                <a:sym typeface="Fjalla One"/>
              </a:rPr>
              <a:t>We are able to find this information on </a:t>
            </a:r>
            <a:r>
              <a:rPr lang="en" sz="1900" dirty="0" smtClean="0">
                <a:solidFill>
                  <a:srgbClr val="FFFFFF"/>
                </a:solidFill>
                <a:latin typeface="Fjalla One"/>
                <a:ea typeface="Fjalla One"/>
                <a:cs typeface="Fjalla One"/>
                <a:sym typeface="Fjalla One"/>
              </a:rPr>
              <a:t>the OCPS </a:t>
            </a:r>
            <a:r>
              <a:rPr lang="en" sz="1900" dirty="0">
                <a:solidFill>
                  <a:srgbClr val="FFFFFF"/>
                </a:solidFill>
                <a:latin typeface="Fjalla One"/>
                <a:ea typeface="Fjalla One"/>
                <a:cs typeface="Fjalla One"/>
                <a:sym typeface="Fjalla One"/>
              </a:rPr>
              <a:t>Guidance and Mental Health Services website</a:t>
            </a:r>
            <a:endParaRPr sz="1900" dirty="0">
              <a:solidFill>
                <a:srgbClr val="FFFFFF"/>
              </a:solidFill>
              <a:latin typeface="Fjalla One"/>
              <a:ea typeface="Fjalla One"/>
              <a:cs typeface="Fjalla One"/>
              <a:sym typeface="Fjalla One"/>
            </a:endParaRPr>
          </a:p>
        </p:txBody>
      </p:sp>
      <p:pic>
        <p:nvPicPr>
          <p:cNvPr id="422" name="Google Shape;422;p36"/>
          <p:cNvPicPr preferRelativeResize="0"/>
          <p:nvPr/>
        </p:nvPicPr>
        <p:blipFill>
          <a:blip r:embed="rId3">
            <a:alphaModFix/>
          </a:blip>
          <a:stretch>
            <a:fillRect/>
          </a:stretch>
        </p:blipFill>
        <p:spPr>
          <a:xfrm>
            <a:off x="5721113" y="1485675"/>
            <a:ext cx="2214197" cy="2285075"/>
          </a:xfrm>
          <a:prstGeom prst="rect">
            <a:avLst/>
          </a:prstGeom>
          <a:noFill/>
          <a:ln>
            <a:noFill/>
          </a:ln>
        </p:spPr>
      </p:pic>
    </p:spTree>
    <p:extLst>
      <p:ext uri="{BB962C8B-B14F-4D97-AF65-F5344CB8AC3E}">
        <p14:creationId xmlns:p14="http://schemas.microsoft.com/office/powerpoint/2010/main" val="41992561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7"/>
          <p:cNvSpPr txBox="1"/>
          <p:nvPr/>
        </p:nvSpPr>
        <p:spPr>
          <a:xfrm rot="10800000" flipH="1">
            <a:off x="886375" y="3770750"/>
            <a:ext cx="162300" cy="74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endParaRPr dirty="0"/>
          </a:p>
        </p:txBody>
      </p:sp>
      <p:sp>
        <p:nvSpPr>
          <p:cNvPr id="428" name="Google Shape;428;p37"/>
          <p:cNvSpPr txBox="1"/>
          <p:nvPr/>
        </p:nvSpPr>
        <p:spPr>
          <a:xfrm>
            <a:off x="299625" y="2627850"/>
            <a:ext cx="4207200" cy="8865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200" b="1" dirty="0">
              <a:latin typeface="Bungee Inline"/>
              <a:ea typeface="Bungee Inline"/>
              <a:cs typeface="Bungee Inline"/>
              <a:sym typeface="Bungee Inline"/>
            </a:endParaRPr>
          </a:p>
        </p:txBody>
      </p:sp>
      <p:sp>
        <p:nvSpPr>
          <p:cNvPr id="429" name="Google Shape;429;p37"/>
          <p:cNvSpPr txBox="1"/>
          <p:nvPr/>
        </p:nvSpPr>
        <p:spPr>
          <a:xfrm>
            <a:off x="-89200" y="732250"/>
            <a:ext cx="4506900" cy="5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b="1" dirty="0">
              <a:latin typeface="Bungee Inline"/>
              <a:ea typeface="Bungee Inline"/>
              <a:cs typeface="Bungee Inline"/>
              <a:sym typeface="Bungee Inline"/>
            </a:endParaRPr>
          </a:p>
        </p:txBody>
      </p:sp>
      <p:sp>
        <p:nvSpPr>
          <p:cNvPr id="430" name="Google Shape;430;p37"/>
          <p:cNvSpPr txBox="1"/>
          <p:nvPr/>
        </p:nvSpPr>
        <p:spPr>
          <a:xfrm>
            <a:off x="1967300" y="438850"/>
            <a:ext cx="4900800" cy="58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u="sng" dirty="0">
                <a:solidFill>
                  <a:srgbClr val="FFFFFF"/>
                </a:solidFill>
                <a:latin typeface="Fjalla One"/>
                <a:ea typeface="Fjalla One"/>
                <a:cs typeface="Fjalla One"/>
                <a:sym typeface="Fjalla One"/>
              </a:rPr>
              <a:t>CAP Policy Connection</a:t>
            </a:r>
            <a:endParaRPr sz="2400" dirty="0">
              <a:solidFill>
                <a:srgbClr val="FFFFFF"/>
              </a:solidFill>
            </a:endParaRPr>
          </a:p>
        </p:txBody>
      </p:sp>
      <p:sp>
        <p:nvSpPr>
          <p:cNvPr id="431" name="Google Shape;431;p37"/>
          <p:cNvSpPr txBox="1"/>
          <p:nvPr/>
        </p:nvSpPr>
        <p:spPr>
          <a:xfrm>
            <a:off x="3929040" y="1413882"/>
            <a:ext cx="4207200" cy="2832297"/>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Courier New" panose="02070309020205020404" pitchFamily="49" charset="0"/>
              <a:buChar char="o"/>
            </a:pPr>
            <a:r>
              <a:rPr lang="en" sz="1900" dirty="0">
                <a:solidFill>
                  <a:srgbClr val="FFFFFF"/>
                </a:solidFill>
                <a:latin typeface="Fjalla One"/>
                <a:ea typeface="Fjalla One"/>
                <a:cs typeface="Fjalla One"/>
                <a:sym typeface="Fjalla One"/>
              </a:rPr>
              <a:t>This made us all wonder, since some of us in our group may </a:t>
            </a:r>
            <a:r>
              <a:rPr lang="en" sz="1900" dirty="0" smtClean="0">
                <a:solidFill>
                  <a:srgbClr val="FFFFFF"/>
                </a:solidFill>
                <a:latin typeface="Fjalla One"/>
                <a:ea typeface="Fjalla One"/>
                <a:cs typeface="Fjalla One"/>
                <a:sym typeface="Fjalla One"/>
              </a:rPr>
              <a:t>be </a:t>
            </a:r>
            <a:r>
              <a:rPr lang="en" sz="1900" dirty="0">
                <a:solidFill>
                  <a:srgbClr val="FFFFFF"/>
                </a:solidFill>
                <a:latin typeface="Fjalla One"/>
                <a:ea typeface="Fjalla One"/>
                <a:cs typeface="Fjalla One"/>
                <a:sym typeface="Fjalla One"/>
              </a:rPr>
              <a:t>aware of all of the </a:t>
            </a:r>
            <a:r>
              <a:rPr lang="en" sz="1900" dirty="0" smtClean="0">
                <a:solidFill>
                  <a:srgbClr val="FFFFFF"/>
                </a:solidFill>
                <a:latin typeface="Fjalla One"/>
                <a:ea typeface="Fjalla One"/>
                <a:cs typeface="Fjalla One"/>
                <a:sym typeface="Fjalla One"/>
              </a:rPr>
              <a:t>mental health services </a:t>
            </a:r>
            <a:r>
              <a:rPr lang="en" sz="1900" dirty="0">
                <a:solidFill>
                  <a:srgbClr val="FFFFFF"/>
                </a:solidFill>
                <a:latin typeface="Fjalla One"/>
                <a:ea typeface="Fjalla One"/>
                <a:cs typeface="Fjalla One"/>
                <a:sym typeface="Fjalla One"/>
              </a:rPr>
              <a:t>OCPS provides </a:t>
            </a:r>
            <a:r>
              <a:rPr lang="en" sz="1900" dirty="0" smtClean="0">
                <a:solidFill>
                  <a:srgbClr val="FFFFFF"/>
                </a:solidFill>
                <a:latin typeface="Fjalla One"/>
                <a:ea typeface="Fjalla One"/>
                <a:cs typeface="Fjalla One"/>
                <a:sym typeface="Fjalla One"/>
              </a:rPr>
              <a:t>them during the school day, how </a:t>
            </a:r>
            <a:r>
              <a:rPr lang="en" sz="1900" dirty="0">
                <a:solidFill>
                  <a:srgbClr val="FFFFFF"/>
                </a:solidFill>
                <a:latin typeface="Fjalla One"/>
                <a:ea typeface="Fjalla One"/>
                <a:cs typeface="Fjalla One"/>
                <a:sym typeface="Fjalla One"/>
              </a:rPr>
              <a:t>many of </a:t>
            </a:r>
            <a:r>
              <a:rPr lang="en" sz="1900" dirty="0" smtClean="0">
                <a:solidFill>
                  <a:srgbClr val="FFFFFF"/>
                </a:solidFill>
                <a:latin typeface="Fjalla One"/>
                <a:ea typeface="Fjalla One"/>
                <a:cs typeface="Fjalla One"/>
                <a:sym typeface="Fjalla One"/>
              </a:rPr>
              <a:t>our Hunter’s Creek Middle School Boys &amp; Girls </a:t>
            </a:r>
            <a:r>
              <a:rPr lang="en" sz="1900" dirty="0">
                <a:solidFill>
                  <a:srgbClr val="FFFFFF"/>
                </a:solidFill>
                <a:latin typeface="Fjalla One"/>
                <a:ea typeface="Fjalla One"/>
                <a:cs typeface="Fjalla One"/>
                <a:sym typeface="Fjalla One"/>
              </a:rPr>
              <a:t>Club members are </a:t>
            </a:r>
            <a:r>
              <a:rPr lang="en" sz="1900" dirty="0" smtClean="0">
                <a:solidFill>
                  <a:srgbClr val="FFFFFF"/>
                </a:solidFill>
                <a:latin typeface="Fjalla One"/>
                <a:ea typeface="Fjalla One"/>
                <a:cs typeface="Fjalla One"/>
                <a:sym typeface="Fjalla One"/>
              </a:rPr>
              <a:t>also aware </a:t>
            </a:r>
            <a:r>
              <a:rPr lang="en" sz="1900" dirty="0">
                <a:solidFill>
                  <a:srgbClr val="FFFFFF"/>
                </a:solidFill>
                <a:latin typeface="Fjalla One"/>
                <a:ea typeface="Fjalla One"/>
                <a:cs typeface="Fjalla One"/>
                <a:sym typeface="Fjalla One"/>
              </a:rPr>
              <a:t>of these services provided </a:t>
            </a:r>
            <a:r>
              <a:rPr lang="en" sz="1900" dirty="0" smtClean="0">
                <a:solidFill>
                  <a:srgbClr val="FFFFFF"/>
                </a:solidFill>
                <a:latin typeface="Fjalla One"/>
                <a:ea typeface="Fjalla One"/>
                <a:cs typeface="Fjalla One"/>
                <a:sym typeface="Fjalla One"/>
              </a:rPr>
              <a:t>to them after school </a:t>
            </a:r>
            <a:r>
              <a:rPr lang="en" sz="1900" dirty="0">
                <a:solidFill>
                  <a:srgbClr val="FFFFFF"/>
                </a:solidFill>
                <a:latin typeface="Fjalla One"/>
                <a:ea typeface="Fjalla One"/>
                <a:cs typeface="Fjalla One"/>
                <a:sym typeface="Fjalla One"/>
              </a:rPr>
              <a:t>as </a:t>
            </a:r>
            <a:r>
              <a:rPr lang="en" sz="1900" dirty="0" smtClean="0">
                <a:solidFill>
                  <a:srgbClr val="FFFFFF"/>
                </a:solidFill>
                <a:latin typeface="Fjalla One"/>
                <a:ea typeface="Fjalla One"/>
                <a:cs typeface="Fjalla One"/>
                <a:sym typeface="Fjalla One"/>
              </a:rPr>
              <a:t>well?</a:t>
            </a:r>
            <a:endParaRPr sz="1900" dirty="0">
              <a:solidFill>
                <a:srgbClr val="FFFFFF"/>
              </a:solidFill>
              <a:latin typeface="Fjalla One"/>
              <a:ea typeface="Fjalla One"/>
              <a:cs typeface="Fjalla One"/>
              <a:sym typeface="Fjalla One"/>
            </a:endParaRPr>
          </a:p>
        </p:txBody>
      </p:sp>
      <p:pic>
        <p:nvPicPr>
          <p:cNvPr id="432" name="Google Shape;432;p37"/>
          <p:cNvPicPr preferRelativeResize="0"/>
          <p:nvPr/>
        </p:nvPicPr>
        <p:blipFill>
          <a:blip r:embed="rId3">
            <a:alphaModFix/>
          </a:blip>
          <a:stretch>
            <a:fillRect/>
          </a:stretch>
        </p:blipFill>
        <p:spPr>
          <a:xfrm>
            <a:off x="967525" y="1566040"/>
            <a:ext cx="2566884" cy="24633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8"/>
          <p:cNvSpPr txBox="1">
            <a:spLocks noGrp="1"/>
          </p:cNvSpPr>
          <p:nvPr>
            <p:ph type="title" idx="4294967295"/>
          </p:nvPr>
        </p:nvSpPr>
        <p:spPr>
          <a:xfrm>
            <a:off x="218930" y="1086133"/>
            <a:ext cx="3732959" cy="3496377"/>
          </a:xfrm>
          <a:prstGeom prst="rect">
            <a:avLst/>
          </a:prstGeom>
        </p:spPr>
        <p:txBody>
          <a:bodyPr spcFirstLastPara="1" wrap="square" lIns="91425" tIns="91425" rIns="91425" bIns="91425" anchor="t" anchorCtr="0">
            <a:noAutofit/>
          </a:bodyPr>
          <a:lstStyle/>
          <a:p>
            <a:pPr marL="342900" lvl="0" indent="-342900">
              <a:buFont typeface="Courier New" panose="02070309020205020404" pitchFamily="49" charset="0"/>
              <a:buChar char="o"/>
            </a:pPr>
            <a:r>
              <a:rPr lang="en" sz="1900" b="1" dirty="0" smtClean="0">
                <a:solidFill>
                  <a:srgbClr val="FFFFFF"/>
                </a:solidFill>
                <a:latin typeface="Fjalla One" panose="020B0604020202020204" charset="0"/>
              </a:rPr>
              <a:t>88</a:t>
            </a:r>
            <a:r>
              <a:rPr lang="en" sz="1900" b="1" dirty="0">
                <a:solidFill>
                  <a:srgbClr val="FFFFFF"/>
                </a:solidFill>
                <a:latin typeface="Fjalla One" panose="020B0604020202020204" charset="0"/>
              </a:rPr>
              <a:t>%</a:t>
            </a:r>
            <a:r>
              <a:rPr lang="en" sz="1900" dirty="0">
                <a:solidFill>
                  <a:srgbClr val="FFFFFF"/>
                </a:solidFill>
                <a:latin typeface="Fjalla One" panose="020B0604020202020204" charset="0"/>
              </a:rPr>
              <a:t> of </a:t>
            </a:r>
            <a:r>
              <a:rPr lang="en" sz="1900" dirty="0" smtClean="0">
                <a:solidFill>
                  <a:srgbClr val="FFFFFF"/>
                </a:solidFill>
                <a:latin typeface="Fjalla One" panose="020B0604020202020204" charset="0"/>
              </a:rPr>
              <a:t>HCMS Boys </a:t>
            </a:r>
            <a:r>
              <a:rPr lang="en" sz="1900" dirty="0">
                <a:solidFill>
                  <a:srgbClr val="FFFFFF"/>
                </a:solidFill>
                <a:latin typeface="Fjalla One" panose="020B0604020202020204" charset="0"/>
              </a:rPr>
              <a:t>&amp; Girls Club </a:t>
            </a:r>
            <a:r>
              <a:rPr lang="en" sz="1900" dirty="0" smtClean="0">
                <a:solidFill>
                  <a:srgbClr val="FFFFFF"/>
                </a:solidFill>
                <a:latin typeface="Fjalla One" panose="020B0604020202020204" charset="0"/>
              </a:rPr>
              <a:t>members</a:t>
            </a:r>
            <a:r>
              <a:rPr lang="en" sz="1900" dirty="0" smtClean="0">
                <a:solidFill>
                  <a:srgbClr val="FFFFFF"/>
                </a:solidFill>
                <a:latin typeface="Fjalla One" panose="020B0604020202020204" charset="0"/>
                <a:sym typeface="Nunito"/>
              </a:rPr>
              <a:t> </a:t>
            </a:r>
            <a:r>
              <a:rPr lang="en" sz="1900" dirty="0" smtClean="0">
                <a:solidFill>
                  <a:srgbClr val="FFFFFF"/>
                </a:solidFill>
                <a:latin typeface="Fjalla One" panose="020B0604020202020204" charset="0"/>
              </a:rPr>
              <a:t>who </a:t>
            </a:r>
            <a:r>
              <a:rPr lang="en" sz="1900" dirty="0">
                <a:solidFill>
                  <a:srgbClr val="FFFFFF"/>
                </a:solidFill>
                <a:latin typeface="Fjalla One" panose="020B0604020202020204" charset="0"/>
              </a:rPr>
              <a:t>were surveyed </a:t>
            </a:r>
            <a:r>
              <a:rPr lang="en" sz="1900" b="1" dirty="0">
                <a:solidFill>
                  <a:srgbClr val="FFFFFF"/>
                </a:solidFill>
                <a:latin typeface="Fjalla One" panose="020B0604020202020204" charset="0"/>
              </a:rPr>
              <a:t>are not aware that OCPS </a:t>
            </a:r>
            <a:r>
              <a:rPr lang="en" sz="1900" dirty="0">
                <a:solidFill>
                  <a:srgbClr val="FFFFFF"/>
                </a:solidFill>
                <a:latin typeface="Fjalla One" panose="020B0604020202020204" charset="0"/>
              </a:rPr>
              <a:t>provides after school services to students who suffer from mental </a:t>
            </a:r>
            <a:r>
              <a:rPr lang="en" sz="1900" dirty="0" smtClean="0">
                <a:solidFill>
                  <a:srgbClr val="FFFFFF"/>
                </a:solidFill>
                <a:latin typeface="Fjalla One" panose="020B0604020202020204" charset="0"/>
              </a:rPr>
              <a:t>illness. </a:t>
            </a:r>
            <a:endParaRPr sz="1900" dirty="0">
              <a:solidFill>
                <a:srgbClr val="FFFFFF"/>
              </a:solidFill>
              <a:latin typeface="Fjalla One" panose="020B0604020202020204" charset="0"/>
            </a:endParaRPr>
          </a:p>
          <a:p>
            <a:pPr marL="0" lvl="0" indent="0" algn="l" rtl="0">
              <a:spcBef>
                <a:spcPts val="0"/>
              </a:spcBef>
              <a:spcAft>
                <a:spcPts val="0"/>
              </a:spcAft>
              <a:buNone/>
            </a:pPr>
            <a:endParaRPr sz="1900" dirty="0">
              <a:solidFill>
                <a:srgbClr val="FFFFFF"/>
              </a:solidFill>
              <a:latin typeface="Fjalla One" panose="020B0604020202020204" charset="0"/>
            </a:endParaRPr>
          </a:p>
          <a:p>
            <a:pPr marL="342900" lvl="0" indent="-342900">
              <a:buFont typeface="Courier New" panose="02070309020205020404" pitchFamily="49" charset="0"/>
              <a:buChar char="o"/>
            </a:pPr>
            <a:r>
              <a:rPr lang="en" sz="1900" dirty="0" smtClean="0">
                <a:solidFill>
                  <a:srgbClr val="FFFFFF"/>
                </a:solidFill>
                <a:latin typeface="Fjalla One" panose="020B0604020202020204" charset="0"/>
              </a:rPr>
              <a:t>12% of HCMS Boys </a:t>
            </a:r>
            <a:r>
              <a:rPr lang="en" sz="1900" dirty="0">
                <a:solidFill>
                  <a:srgbClr val="FFFFFF"/>
                </a:solidFill>
                <a:latin typeface="Fjalla One" panose="020B0604020202020204" charset="0"/>
              </a:rPr>
              <a:t>&amp; Girls Club </a:t>
            </a:r>
            <a:r>
              <a:rPr lang="en" sz="1900" dirty="0" smtClean="0">
                <a:solidFill>
                  <a:srgbClr val="FFFFFF"/>
                </a:solidFill>
                <a:latin typeface="Fjalla One" panose="020B0604020202020204" charset="0"/>
              </a:rPr>
              <a:t>members who </a:t>
            </a:r>
            <a:r>
              <a:rPr lang="en" sz="1900" dirty="0">
                <a:solidFill>
                  <a:srgbClr val="FFFFFF"/>
                </a:solidFill>
                <a:latin typeface="Fjalla One" panose="020B0604020202020204" charset="0"/>
              </a:rPr>
              <a:t>were surv</a:t>
            </a:r>
            <a:r>
              <a:rPr lang="en" sz="1900" dirty="0">
                <a:latin typeface="Fjalla One" panose="020B0604020202020204" charset="0"/>
              </a:rPr>
              <a:t>eyed </a:t>
            </a:r>
            <a:r>
              <a:rPr lang="en" sz="1900" b="1" dirty="0">
                <a:latin typeface="Fjalla One" panose="020B0604020202020204" charset="0"/>
              </a:rPr>
              <a:t>are aware that OCPS </a:t>
            </a:r>
            <a:r>
              <a:rPr lang="en" sz="1900" dirty="0">
                <a:latin typeface="Fjalla One" panose="020B0604020202020204" charset="0"/>
              </a:rPr>
              <a:t>provides after school services to students who suffer from mental </a:t>
            </a:r>
            <a:r>
              <a:rPr lang="en" sz="1900" dirty="0" smtClean="0">
                <a:latin typeface="Fjalla One" panose="020B0604020202020204" charset="0"/>
              </a:rPr>
              <a:t>illness.</a:t>
            </a:r>
            <a:endParaRPr sz="1900" dirty="0">
              <a:latin typeface="Fjalla One" panose="020B0604020202020204" charset="0"/>
            </a:endParaRPr>
          </a:p>
          <a:p>
            <a:pPr marL="0" lvl="0" indent="0" algn="l" rtl="0">
              <a:spcBef>
                <a:spcPts val="0"/>
              </a:spcBef>
              <a:spcAft>
                <a:spcPts val="0"/>
              </a:spcAft>
              <a:buNone/>
            </a:pPr>
            <a:endParaRPr sz="1800" dirty="0">
              <a:latin typeface="Fjalla One" panose="020B0604020202020204" charset="0"/>
            </a:endParaRPr>
          </a:p>
          <a:p>
            <a:pPr marL="0" lvl="0" indent="0" algn="l" rtl="0">
              <a:spcBef>
                <a:spcPts val="0"/>
              </a:spcBef>
              <a:spcAft>
                <a:spcPts val="0"/>
              </a:spcAft>
              <a:buNone/>
            </a:pPr>
            <a:r>
              <a:rPr lang="en-US" sz="2400" dirty="0" smtClean="0">
                <a:latin typeface="Fjalla One" panose="020B0604020202020204" charset="0"/>
              </a:rPr>
              <a:t> </a:t>
            </a:r>
            <a:endParaRPr sz="2400" dirty="0">
              <a:latin typeface="Fjalla One" panose="020B0604020202020204" charset="0"/>
            </a:endParaRPr>
          </a:p>
        </p:txBody>
      </p:sp>
      <p:sp>
        <p:nvSpPr>
          <p:cNvPr id="439" name="Google Shape;439;p38"/>
          <p:cNvSpPr txBox="1"/>
          <p:nvPr/>
        </p:nvSpPr>
        <p:spPr>
          <a:xfrm>
            <a:off x="3951889" y="173549"/>
            <a:ext cx="4995900" cy="161808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dirty="0">
                <a:solidFill>
                  <a:srgbClr val="FFFFFF"/>
                </a:solidFill>
                <a:latin typeface="Fjalla One" panose="020B0604020202020204" charset="0"/>
                <a:ea typeface="Nunito"/>
                <a:cs typeface="Nunito"/>
                <a:sym typeface="Nunito"/>
              </a:rPr>
              <a:t>How many </a:t>
            </a:r>
            <a:r>
              <a:rPr lang="en" sz="1900" b="1" dirty="0" smtClean="0">
                <a:solidFill>
                  <a:srgbClr val="FFFFFF"/>
                </a:solidFill>
                <a:latin typeface="Fjalla One" panose="020B0604020202020204" charset="0"/>
                <a:ea typeface="Nunito"/>
                <a:cs typeface="Nunito"/>
                <a:sym typeface="Nunito"/>
              </a:rPr>
              <a:t>Hunter’s Creek Middle School (HCMS) </a:t>
            </a:r>
            <a:r>
              <a:rPr lang="en" sz="1900" b="1" dirty="0">
                <a:solidFill>
                  <a:srgbClr val="FFFFFF"/>
                </a:solidFill>
                <a:latin typeface="Fjalla One" panose="020B0604020202020204" charset="0"/>
                <a:ea typeface="Nunito"/>
                <a:cs typeface="Nunito"/>
                <a:sym typeface="Nunito"/>
              </a:rPr>
              <a:t>Boys &amp; Girls Club </a:t>
            </a:r>
            <a:r>
              <a:rPr lang="en" sz="1900" b="1" dirty="0" smtClean="0">
                <a:solidFill>
                  <a:srgbClr val="FFFFFF"/>
                </a:solidFill>
                <a:latin typeface="Fjalla One" panose="020B0604020202020204" charset="0"/>
                <a:ea typeface="Nunito"/>
                <a:cs typeface="Nunito"/>
                <a:sym typeface="Nunito"/>
              </a:rPr>
              <a:t>Members </a:t>
            </a:r>
            <a:r>
              <a:rPr lang="en" sz="1900" b="1" dirty="0">
                <a:solidFill>
                  <a:srgbClr val="FFFFFF"/>
                </a:solidFill>
                <a:latin typeface="Fjalla One" panose="020B0604020202020204" charset="0"/>
                <a:ea typeface="Nunito"/>
                <a:cs typeface="Nunito"/>
                <a:sym typeface="Nunito"/>
              </a:rPr>
              <a:t>S</a:t>
            </a:r>
            <a:r>
              <a:rPr lang="en" sz="1900" b="1" dirty="0" smtClean="0">
                <a:solidFill>
                  <a:srgbClr val="FFFFFF"/>
                </a:solidFill>
                <a:latin typeface="Fjalla One" panose="020B0604020202020204" charset="0"/>
                <a:ea typeface="Nunito"/>
                <a:cs typeface="Nunito"/>
                <a:sym typeface="Nunito"/>
              </a:rPr>
              <a:t>urveyed </a:t>
            </a:r>
            <a:r>
              <a:rPr lang="en" sz="1900" b="1" dirty="0">
                <a:solidFill>
                  <a:srgbClr val="FFFFFF"/>
                </a:solidFill>
                <a:latin typeface="Fjalla One" panose="020B0604020202020204" charset="0"/>
                <a:ea typeface="Nunito"/>
                <a:cs typeface="Nunito"/>
                <a:sym typeface="Nunito"/>
              </a:rPr>
              <a:t>K</a:t>
            </a:r>
            <a:r>
              <a:rPr lang="en" sz="1900" b="1" dirty="0" smtClean="0">
                <a:solidFill>
                  <a:srgbClr val="FFFFFF"/>
                </a:solidFill>
                <a:latin typeface="Fjalla One" panose="020B0604020202020204" charset="0"/>
                <a:ea typeface="Nunito"/>
                <a:cs typeface="Nunito"/>
                <a:sym typeface="Nunito"/>
              </a:rPr>
              <a:t>now </a:t>
            </a:r>
            <a:r>
              <a:rPr lang="en" sz="1900" b="1" dirty="0">
                <a:solidFill>
                  <a:srgbClr val="FFFFFF"/>
                </a:solidFill>
                <a:latin typeface="Fjalla One" panose="020B0604020202020204" charset="0"/>
                <a:ea typeface="Nunito"/>
                <a:cs typeface="Nunito"/>
                <a:sym typeface="Nunito"/>
              </a:rPr>
              <a:t>T</a:t>
            </a:r>
            <a:r>
              <a:rPr lang="en" sz="1900" b="1" dirty="0" smtClean="0">
                <a:solidFill>
                  <a:srgbClr val="FFFFFF"/>
                </a:solidFill>
                <a:latin typeface="Fjalla One" panose="020B0604020202020204" charset="0"/>
                <a:ea typeface="Nunito"/>
                <a:cs typeface="Nunito"/>
                <a:sym typeface="Nunito"/>
              </a:rPr>
              <a:t>hat Orange County Public Schools </a:t>
            </a:r>
            <a:r>
              <a:rPr lang="en" sz="1900" b="1" dirty="0">
                <a:solidFill>
                  <a:srgbClr val="FFFFFF"/>
                </a:solidFill>
                <a:latin typeface="Fjalla One" panose="020B0604020202020204" charset="0"/>
                <a:ea typeface="Nunito"/>
                <a:cs typeface="Nunito"/>
                <a:sym typeface="Nunito"/>
              </a:rPr>
              <a:t>P</a:t>
            </a:r>
            <a:r>
              <a:rPr lang="en" sz="1900" b="1" dirty="0" smtClean="0">
                <a:solidFill>
                  <a:srgbClr val="FFFFFF"/>
                </a:solidFill>
                <a:latin typeface="Fjalla One" panose="020B0604020202020204" charset="0"/>
                <a:ea typeface="Nunito"/>
                <a:cs typeface="Nunito"/>
                <a:sym typeface="Nunito"/>
              </a:rPr>
              <a:t>rovides </a:t>
            </a:r>
            <a:r>
              <a:rPr lang="en" sz="1900" b="1" dirty="0">
                <a:solidFill>
                  <a:srgbClr val="FFFFFF"/>
                </a:solidFill>
                <a:latin typeface="Fjalla One" panose="020B0604020202020204" charset="0"/>
                <a:ea typeface="Nunito"/>
                <a:cs typeface="Nunito"/>
                <a:sym typeface="Nunito"/>
              </a:rPr>
              <a:t>A</a:t>
            </a:r>
            <a:r>
              <a:rPr lang="en" sz="1900" b="1" dirty="0" smtClean="0">
                <a:solidFill>
                  <a:srgbClr val="FFFFFF"/>
                </a:solidFill>
                <a:latin typeface="Fjalla One" panose="020B0604020202020204" charset="0"/>
                <a:ea typeface="Nunito"/>
                <a:cs typeface="Nunito"/>
                <a:sym typeface="Nunito"/>
              </a:rPr>
              <a:t>fter </a:t>
            </a:r>
            <a:r>
              <a:rPr lang="en" sz="1900" b="1" dirty="0">
                <a:solidFill>
                  <a:srgbClr val="FFFFFF"/>
                </a:solidFill>
                <a:latin typeface="Fjalla One" panose="020B0604020202020204" charset="0"/>
                <a:ea typeface="Nunito"/>
                <a:cs typeface="Nunito"/>
                <a:sym typeface="Nunito"/>
              </a:rPr>
              <a:t>S</a:t>
            </a:r>
            <a:r>
              <a:rPr lang="en" sz="1900" b="1" dirty="0" smtClean="0">
                <a:solidFill>
                  <a:srgbClr val="FFFFFF"/>
                </a:solidFill>
                <a:latin typeface="Fjalla One" panose="020B0604020202020204" charset="0"/>
                <a:ea typeface="Nunito"/>
                <a:cs typeface="Nunito"/>
                <a:sym typeface="Nunito"/>
              </a:rPr>
              <a:t>chool </a:t>
            </a:r>
            <a:r>
              <a:rPr lang="en" sz="1900" b="1" dirty="0">
                <a:solidFill>
                  <a:srgbClr val="FFFFFF"/>
                </a:solidFill>
                <a:latin typeface="Fjalla One" panose="020B0604020202020204" charset="0"/>
                <a:ea typeface="Nunito"/>
                <a:cs typeface="Nunito"/>
                <a:sym typeface="Nunito"/>
              </a:rPr>
              <a:t>S</a:t>
            </a:r>
            <a:r>
              <a:rPr lang="en" sz="1900" b="1" dirty="0" smtClean="0">
                <a:solidFill>
                  <a:srgbClr val="FFFFFF"/>
                </a:solidFill>
                <a:latin typeface="Fjalla One" panose="020B0604020202020204" charset="0"/>
                <a:ea typeface="Nunito"/>
                <a:cs typeface="Nunito"/>
                <a:sym typeface="Nunito"/>
              </a:rPr>
              <a:t>ervices </a:t>
            </a:r>
            <a:r>
              <a:rPr lang="en" sz="1900" b="1" dirty="0">
                <a:solidFill>
                  <a:srgbClr val="FFFFFF"/>
                </a:solidFill>
                <a:latin typeface="Fjalla One" panose="020B0604020202020204" charset="0"/>
                <a:ea typeface="Nunito"/>
                <a:cs typeface="Nunito"/>
                <a:sym typeface="Nunito"/>
              </a:rPr>
              <a:t>F</a:t>
            </a:r>
            <a:r>
              <a:rPr lang="en" sz="1900" b="1" dirty="0" smtClean="0">
                <a:solidFill>
                  <a:srgbClr val="FFFFFF"/>
                </a:solidFill>
                <a:latin typeface="Fjalla One" panose="020B0604020202020204" charset="0"/>
                <a:ea typeface="Nunito"/>
                <a:cs typeface="Nunito"/>
                <a:sym typeface="Nunito"/>
              </a:rPr>
              <a:t>or </a:t>
            </a:r>
            <a:r>
              <a:rPr lang="en" sz="1900" b="1" dirty="0">
                <a:solidFill>
                  <a:srgbClr val="FFFFFF"/>
                </a:solidFill>
                <a:latin typeface="Fjalla One" panose="020B0604020202020204" charset="0"/>
                <a:ea typeface="Nunito"/>
                <a:cs typeface="Nunito"/>
                <a:sym typeface="Nunito"/>
              </a:rPr>
              <a:t>S</a:t>
            </a:r>
            <a:r>
              <a:rPr lang="en" sz="1900" b="1" dirty="0" smtClean="0">
                <a:solidFill>
                  <a:srgbClr val="FFFFFF"/>
                </a:solidFill>
                <a:latin typeface="Fjalla One" panose="020B0604020202020204" charset="0"/>
                <a:ea typeface="Nunito"/>
                <a:cs typeface="Nunito"/>
                <a:sym typeface="Nunito"/>
              </a:rPr>
              <a:t>tudents </a:t>
            </a:r>
            <a:r>
              <a:rPr lang="en" sz="1900" b="1" dirty="0">
                <a:solidFill>
                  <a:srgbClr val="FFFFFF"/>
                </a:solidFill>
                <a:latin typeface="Fjalla One" panose="020B0604020202020204" charset="0"/>
                <a:ea typeface="Nunito"/>
                <a:cs typeface="Nunito"/>
                <a:sym typeface="Nunito"/>
              </a:rPr>
              <a:t>W</a:t>
            </a:r>
            <a:r>
              <a:rPr lang="en" sz="1900" b="1" dirty="0" smtClean="0">
                <a:solidFill>
                  <a:srgbClr val="FFFFFF"/>
                </a:solidFill>
                <a:latin typeface="Fjalla One" panose="020B0604020202020204" charset="0"/>
                <a:ea typeface="Nunito"/>
                <a:cs typeface="Nunito"/>
                <a:sym typeface="Nunito"/>
              </a:rPr>
              <a:t>ho </a:t>
            </a:r>
            <a:r>
              <a:rPr lang="en" sz="1900" b="1" dirty="0">
                <a:solidFill>
                  <a:srgbClr val="FFFFFF"/>
                </a:solidFill>
                <a:latin typeface="Fjalla One" panose="020B0604020202020204" charset="0"/>
                <a:ea typeface="Nunito"/>
                <a:cs typeface="Nunito"/>
                <a:sym typeface="Nunito"/>
              </a:rPr>
              <a:t>S</a:t>
            </a:r>
            <a:r>
              <a:rPr lang="en" sz="1900" b="1" dirty="0" smtClean="0">
                <a:solidFill>
                  <a:srgbClr val="FFFFFF"/>
                </a:solidFill>
                <a:latin typeface="Fjalla One" panose="020B0604020202020204" charset="0"/>
                <a:ea typeface="Nunito"/>
                <a:cs typeface="Nunito"/>
                <a:sym typeface="Nunito"/>
              </a:rPr>
              <a:t>uffer </a:t>
            </a:r>
            <a:r>
              <a:rPr lang="en" sz="1900" b="1" dirty="0">
                <a:solidFill>
                  <a:srgbClr val="FFFFFF"/>
                </a:solidFill>
                <a:latin typeface="Fjalla One" panose="020B0604020202020204" charset="0"/>
                <a:ea typeface="Nunito"/>
                <a:cs typeface="Nunito"/>
                <a:sym typeface="Nunito"/>
              </a:rPr>
              <a:t>F</a:t>
            </a:r>
            <a:r>
              <a:rPr lang="en" sz="1900" b="1" dirty="0" smtClean="0">
                <a:solidFill>
                  <a:srgbClr val="FFFFFF"/>
                </a:solidFill>
                <a:latin typeface="Fjalla One" panose="020B0604020202020204" charset="0"/>
                <a:ea typeface="Nunito"/>
                <a:cs typeface="Nunito"/>
                <a:sym typeface="Nunito"/>
              </a:rPr>
              <a:t>rom </a:t>
            </a:r>
            <a:r>
              <a:rPr lang="en" sz="1900" b="1" dirty="0">
                <a:solidFill>
                  <a:srgbClr val="FFFFFF"/>
                </a:solidFill>
                <a:latin typeface="Fjalla One" panose="020B0604020202020204" charset="0"/>
                <a:ea typeface="Nunito"/>
                <a:cs typeface="Nunito"/>
                <a:sym typeface="Nunito"/>
              </a:rPr>
              <a:t>M</a:t>
            </a:r>
            <a:r>
              <a:rPr lang="en" sz="1900" b="1" dirty="0" smtClean="0">
                <a:solidFill>
                  <a:srgbClr val="FFFFFF"/>
                </a:solidFill>
                <a:latin typeface="Fjalla One" panose="020B0604020202020204" charset="0"/>
                <a:ea typeface="Nunito"/>
                <a:cs typeface="Nunito"/>
                <a:sym typeface="Nunito"/>
              </a:rPr>
              <a:t>ental Illness?</a:t>
            </a:r>
            <a:endParaRPr sz="1900" b="1" dirty="0">
              <a:solidFill>
                <a:srgbClr val="FFFFFF"/>
              </a:solidFill>
              <a:latin typeface="Fjalla One" panose="020B0604020202020204" charset="0"/>
              <a:ea typeface="Nunito"/>
              <a:cs typeface="Nunito"/>
              <a:sym typeface="Nunito"/>
            </a:endParaRPr>
          </a:p>
        </p:txBody>
      </p:sp>
      <p:sp>
        <p:nvSpPr>
          <p:cNvPr id="2" name="TextBox 1"/>
          <p:cNvSpPr txBox="1"/>
          <p:nvPr/>
        </p:nvSpPr>
        <p:spPr>
          <a:xfrm>
            <a:off x="347981" y="304842"/>
            <a:ext cx="3132799" cy="461665"/>
          </a:xfrm>
          <a:prstGeom prst="rect">
            <a:avLst/>
          </a:prstGeom>
          <a:noFill/>
        </p:spPr>
        <p:txBody>
          <a:bodyPr wrap="square" rtlCol="0">
            <a:spAutoFit/>
          </a:bodyPr>
          <a:lstStyle/>
          <a:p>
            <a:pPr algn="ctr"/>
            <a:r>
              <a:rPr lang="en-US" sz="2400" u="sng" dirty="0" smtClean="0">
                <a:solidFill>
                  <a:schemeClr val="tx1"/>
                </a:solidFill>
                <a:latin typeface="Fjalla One" panose="020B0604020202020204" charset="0"/>
              </a:rPr>
              <a:t>CAP Support-Survey </a:t>
            </a:r>
            <a:endParaRPr lang="en-US" sz="2400" u="sng" dirty="0">
              <a:solidFill>
                <a:schemeClr val="tx1"/>
              </a:solidFill>
              <a:latin typeface="Fjalla One" panose="020B060402020202020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489" y="1951451"/>
            <a:ext cx="3489435" cy="24577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a:spLocks noGrp="1"/>
          </p:cNvSpPr>
          <p:nvPr>
            <p:ph type="title" idx="4294967295"/>
          </p:nvPr>
        </p:nvSpPr>
        <p:spPr>
          <a:xfrm>
            <a:off x="338007" y="982661"/>
            <a:ext cx="3254855" cy="3954545"/>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Courier New" panose="02070309020205020404" pitchFamily="49" charset="0"/>
              <a:buChar char="o"/>
            </a:pPr>
            <a:r>
              <a:rPr lang="en" sz="1900" b="1" dirty="0" smtClean="0">
                <a:solidFill>
                  <a:srgbClr val="FFFFFF"/>
                </a:solidFill>
                <a:latin typeface="Fjalla One" panose="020B0604020202020204" charset="0"/>
              </a:rPr>
              <a:t>93</a:t>
            </a:r>
            <a:r>
              <a:rPr lang="en" sz="1900" b="1" dirty="0">
                <a:solidFill>
                  <a:srgbClr val="FFFFFF"/>
                </a:solidFill>
                <a:latin typeface="Fjalla One" panose="020B0604020202020204" charset="0"/>
              </a:rPr>
              <a:t>%</a:t>
            </a:r>
            <a:r>
              <a:rPr lang="en" sz="1900" dirty="0">
                <a:solidFill>
                  <a:srgbClr val="FFFFFF"/>
                </a:solidFill>
                <a:latin typeface="Fjalla One" panose="020B0604020202020204" charset="0"/>
              </a:rPr>
              <a:t> of </a:t>
            </a:r>
            <a:r>
              <a:rPr lang="en" sz="1900" dirty="0" smtClean="0">
                <a:solidFill>
                  <a:srgbClr val="FFFFFF"/>
                </a:solidFill>
                <a:latin typeface="Fjalla One" panose="020B0604020202020204" charset="0"/>
              </a:rPr>
              <a:t>HCMS Boys &amp; Girls Club members who </a:t>
            </a:r>
            <a:r>
              <a:rPr lang="en" sz="1900" dirty="0">
                <a:solidFill>
                  <a:srgbClr val="FFFFFF"/>
                </a:solidFill>
                <a:latin typeface="Fjalla One" panose="020B0604020202020204" charset="0"/>
              </a:rPr>
              <a:t>were surveyed feel that </a:t>
            </a:r>
            <a:r>
              <a:rPr lang="en" sz="1900" dirty="0" smtClean="0">
                <a:solidFill>
                  <a:srgbClr val="FFFFFF"/>
                </a:solidFill>
                <a:latin typeface="Fjalla One" panose="020B0604020202020204" charset="0"/>
              </a:rPr>
              <a:t>OCPS</a:t>
            </a:r>
            <a:r>
              <a:rPr lang="en" sz="1900" b="1" dirty="0" smtClean="0">
                <a:solidFill>
                  <a:srgbClr val="FFFFFF"/>
                </a:solidFill>
                <a:latin typeface="Fjalla One" panose="020B0604020202020204" charset="0"/>
              </a:rPr>
              <a:t> </a:t>
            </a:r>
            <a:r>
              <a:rPr lang="en" sz="1900" b="1" dirty="0">
                <a:solidFill>
                  <a:srgbClr val="FFFFFF"/>
                </a:solidFill>
                <a:latin typeface="Fjalla One" panose="020B0604020202020204" charset="0"/>
              </a:rPr>
              <a:t>should provide posters </a:t>
            </a:r>
            <a:r>
              <a:rPr lang="en" sz="1900" dirty="0" smtClean="0">
                <a:solidFill>
                  <a:srgbClr val="FFFFFF"/>
                </a:solidFill>
                <a:latin typeface="Fjalla One" panose="020B0604020202020204" charset="0"/>
              </a:rPr>
              <a:t>with information on how it helps students during the school day as well as after school.</a:t>
            </a:r>
            <a:endParaRPr sz="1900" dirty="0">
              <a:solidFill>
                <a:srgbClr val="FFFFFF"/>
              </a:solidFill>
              <a:latin typeface="Fjalla One" panose="020B0604020202020204" charset="0"/>
            </a:endParaRPr>
          </a:p>
          <a:p>
            <a:pPr marL="0" lvl="0" indent="0" algn="l" rtl="0">
              <a:spcBef>
                <a:spcPts val="0"/>
              </a:spcBef>
              <a:spcAft>
                <a:spcPts val="0"/>
              </a:spcAft>
              <a:buNone/>
            </a:pPr>
            <a:endParaRPr sz="1900" dirty="0">
              <a:solidFill>
                <a:srgbClr val="FFFFFF"/>
              </a:solidFill>
              <a:latin typeface="Fjalla One" panose="020B0604020202020204" charset="0"/>
            </a:endParaRPr>
          </a:p>
          <a:p>
            <a:pPr marL="342900" lvl="0" indent="-342900" algn="l" rtl="0">
              <a:spcBef>
                <a:spcPts val="0"/>
              </a:spcBef>
              <a:spcAft>
                <a:spcPts val="0"/>
              </a:spcAft>
              <a:buFont typeface="Courier New" panose="02070309020205020404" pitchFamily="49" charset="0"/>
              <a:buChar char="o"/>
            </a:pPr>
            <a:r>
              <a:rPr lang="en" sz="1900" dirty="0">
                <a:solidFill>
                  <a:srgbClr val="FFFFFF"/>
                </a:solidFill>
                <a:latin typeface="Fjalla One" panose="020B0604020202020204" charset="0"/>
              </a:rPr>
              <a:t>7% of </a:t>
            </a:r>
            <a:r>
              <a:rPr lang="en" sz="1900" dirty="0" smtClean="0">
                <a:solidFill>
                  <a:srgbClr val="FFFFFF"/>
                </a:solidFill>
                <a:latin typeface="Fjalla One" panose="020B0604020202020204" charset="0"/>
              </a:rPr>
              <a:t>HCMS Boys </a:t>
            </a:r>
            <a:r>
              <a:rPr lang="en" sz="1900" dirty="0">
                <a:solidFill>
                  <a:srgbClr val="FFFFFF"/>
                </a:solidFill>
                <a:latin typeface="Fjalla One" panose="020B0604020202020204" charset="0"/>
              </a:rPr>
              <a:t>&amp; Girls members</a:t>
            </a:r>
            <a:r>
              <a:rPr lang="en" sz="1900" dirty="0">
                <a:latin typeface="Fjalla One" panose="020B0604020202020204" charset="0"/>
              </a:rPr>
              <a:t> </a:t>
            </a:r>
            <a:r>
              <a:rPr lang="en" sz="1900" dirty="0" smtClean="0">
                <a:latin typeface="Fjalla One" panose="020B0604020202020204" charset="0"/>
              </a:rPr>
              <a:t>who </a:t>
            </a:r>
            <a:r>
              <a:rPr lang="en" sz="1900" dirty="0">
                <a:latin typeface="Fjalla One" panose="020B0604020202020204" charset="0"/>
              </a:rPr>
              <a:t>were surveyed feel that </a:t>
            </a:r>
            <a:r>
              <a:rPr lang="en" sz="1900" b="1" dirty="0">
                <a:latin typeface="Fjalla One" panose="020B0604020202020204" charset="0"/>
              </a:rPr>
              <a:t>OCPS should not </a:t>
            </a:r>
            <a:r>
              <a:rPr lang="en" sz="1900" b="1" dirty="0" smtClean="0">
                <a:latin typeface="Fjalla One" panose="020B0604020202020204" charset="0"/>
              </a:rPr>
              <a:t>have to provide these posters.</a:t>
            </a:r>
            <a:endParaRPr sz="1900" dirty="0">
              <a:latin typeface="Fjalla One" panose="020B0604020202020204" charset="0"/>
            </a:endParaRPr>
          </a:p>
          <a:p>
            <a:pPr marL="0" lvl="0" indent="0" algn="l" rtl="0">
              <a:spcBef>
                <a:spcPts val="0"/>
              </a:spcBef>
              <a:spcAft>
                <a:spcPts val="0"/>
              </a:spcAft>
              <a:buNone/>
            </a:pPr>
            <a:endParaRPr sz="1800" dirty="0"/>
          </a:p>
          <a:p>
            <a:pPr marL="0" lvl="0" indent="0" algn="l" rtl="0">
              <a:spcBef>
                <a:spcPts val="0"/>
              </a:spcBef>
              <a:spcAft>
                <a:spcPts val="0"/>
              </a:spcAft>
              <a:buNone/>
            </a:pPr>
            <a:endParaRPr sz="2400" dirty="0"/>
          </a:p>
        </p:txBody>
      </p:sp>
      <p:sp>
        <p:nvSpPr>
          <p:cNvPr id="449" name="Google Shape;449;p39"/>
          <p:cNvSpPr txBox="1"/>
          <p:nvPr/>
        </p:nvSpPr>
        <p:spPr>
          <a:xfrm>
            <a:off x="3782897" y="160560"/>
            <a:ext cx="5256000" cy="164420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dirty="0">
                <a:solidFill>
                  <a:srgbClr val="FFFFFF"/>
                </a:solidFill>
                <a:latin typeface="Fjalla One" panose="020B0604020202020204" charset="0"/>
                <a:ea typeface="Nunito"/>
                <a:cs typeface="Nunito"/>
                <a:sym typeface="Nunito"/>
              </a:rPr>
              <a:t>How </a:t>
            </a:r>
            <a:r>
              <a:rPr lang="en" sz="1900" b="1" dirty="0" smtClean="0">
                <a:solidFill>
                  <a:srgbClr val="FFFFFF"/>
                </a:solidFill>
                <a:latin typeface="Fjalla One" panose="020B0604020202020204" charset="0"/>
                <a:ea typeface="Nunito"/>
                <a:cs typeface="Nunito"/>
                <a:sym typeface="Nunito"/>
              </a:rPr>
              <a:t>Many Hunters Creek Middle School (HCMS) Boys </a:t>
            </a:r>
            <a:r>
              <a:rPr lang="en" sz="1900" b="1" dirty="0">
                <a:solidFill>
                  <a:srgbClr val="FFFFFF"/>
                </a:solidFill>
                <a:latin typeface="Fjalla One" panose="020B0604020202020204" charset="0"/>
                <a:ea typeface="Nunito"/>
                <a:cs typeface="Nunito"/>
                <a:sym typeface="Nunito"/>
              </a:rPr>
              <a:t>&amp; Girls </a:t>
            </a:r>
            <a:r>
              <a:rPr lang="en" sz="1900" b="1" dirty="0" smtClean="0">
                <a:solidFill>
                  <a:srgbClr val="FFFFFF"/>
                </a:solidFill>
                <a:latin typeface="Fjalla One" panose="020B0604020202020204" charset="0"/>
                <a:ea typeface="Nunito"/>
                <a:cs typeface="Nunito"/>
                <a:sym typeface="Nunito"/>
              </a:rPr>
              <a:t>Club Members </a:t>
            </a:r>
            <a:r>
              <a:rPr lang="en" sz="1900" b="1" dirty="0">
                <a:solidFill>
                  <a:srgbClr val="FFFFFF"/>
                </a:solidFill>
                <a:latin typeface="Fjalla One" panose="020B0604020202020204" charset="0"/>
                <a:ea typeface="Nunito"/>
                <a:cs typeface="Nunito"/>
                <a:sym typeface="Nunito"/>
              </a:rPr>
              <a:t>S</a:t>
            </a:r>
            <a:r>
              <a:rPr lang="en" sz="1900" b="1" dirty="0" smtClean="0">
                <a:solidFill>
                  <a:srgbClr val="FFFFFF"/>
                </a:solidFill>
                <a:latin typeface="Fjalla One" panose="020B0604020202020204" charset="0"/>
                <a:ea typeface="Nunito"/>
                <a:cs typeface="Nunito"/>
                <a:sym typeface="Nunito"/>
              </a:rPr>
              <a:t>urveyed </a:t>
            </a:r>
            <a:r>
              <a:rPr lang="en" sz="1900" b="1" dirty="0">
                <a:solidFill>
                  <a:srgbClr val="FFFFFF"/>
                </a:solidFill>
                <a:latin typeface="Fjalla One" panose="020B0604020202020204" charset="0"/>
                <a:ea typeface="Nunito"/>
                <a:cs typeface="Nunito"/>
                <a:sym typeface="Nunito"/>
              </a:rPr>
              <a:t>F</a:t>
            </a:r>
            <a:r>
              <a:rPr lang="en" sz="1900" b="1" dirty="0" smtClean="0">
                <a:solidFill>
                  <a:srgbClr val="FFFFFF"/>
                </a:solidFill>
                <a:latin typeface="Fjalla One" panose="020B0604020202020204" charset="0"/>
                <a:ea typeface="Nunito"/>
                <a:cs typeface="Nunito"/>
                <a:sym typeface="Nunito"/>
              </a:rPr>
              <a:t>eel </a:t>
            </a:r>
            <a:r>
              <a:rPr lang="en" sz="1900" b="1" dirty="0">
                <a:solidFill>
                  <a:srgbClr val="FFFFFF"/>
                </a:solidFill>
                <a:latin typeface="Fjalla One" panose="020B0604020202020204" charset="0"/>
                <a:ea typeface="Nunito"/>
                <a:cs typeface="Nunito"/>
                <a:sym typeface="Nunito"/>
              </a:rPr>
              <a:t>T</a:t>
            </a:r>
            <a:r>
              <a:rPr lang="en" sz="1900" b="1" dirty="0" smtClean="0">
                <a:solidFill>
                  <a:srgbClr val="FFFFFF"/>
                </a:solidFill>
                <a:latin typeface="Fjalla One" panose="020B0604020202020204" charset="0"/>
                <a:ea typeface="Nunito"/>
                <a:cs typeface="Nunito"/>
                <a:sym typeface="Nunito"/>
              </a:rPr>
              <a:t>hat Orange County Public Schools </a:t>
            </a:r>
            <a:r>
              <a:rPr lang="en" sz="1900" b="1" dirty="0">
                <a:solidFill>
                  <a:srgbClr val="FFFFFF"/>
                </a:solidFill>
                <a:latin typeface="Fjalla One" panose="020B0604020202020204" charset="0"/>
                <a:ea typeface="Nunito"/>
                <a:cs typeface="Nunito"/>
                <a:sym typeface="Nunito"/>
              </a:rPr>
              <a:t>S</a:t>
            </a:r>
            <a:r>
              <a:rPr lang="en" sz="1900" b="1" dirty="0" smtClean="0">
                <a:solidFill>
                  <a:srgbClr val="FFFFFF"/>
                </a:solidFill>
                <a:latin typeface="Fjalla One" panose="020B0604020202020204" charset="0"/>
                <a:ea typeface="Nunito"/>
                <a:cs typeface="Nunito"/>
                <a:sym typeface="Nunito"/>
              </a:rPr>
              <a:t>hould </a:t>
            </a:r>
            <a:r>
              <a:rPr lang="en" sz="1900" b="1" dirty="0">
                <a:solidFill>
                  <a:srgbClr val="FFFFFF"/>
                </a:solidFill>
                <a:latin typeface="Fjalla One" panose="020B0604020202020204" charset="0"/>
                <a:ea typeface="Nunito"/>
                <a:cs typeface="Nunito"/>
                <a:sym typeface="Nunito"/>
              </a:rPr>
              <a:t>P</a:t>
            </a:r>
            <a:r>
              <a:rPr lang="en" sz="1900" b="1" dirty="0" smtClean="0">
                <a:solidFill>
                  <a:srgbClr val="FFFFFF"/>
                </a:solidFill>
                <a:latin typeface="Fjalla One" panose="020B0604020202020204" charset="0"/>
                <a:ea typeface="Nunito"/>
                <a:cs typeface="Nunito"/>
                <a:sym typeface="Nunito"/>
              </a:rPr>
              <a:t>rovide </a:t>
            </a:r>
            <a:r>
              <a:rPr lang="en" sz="1900" b="1" dirty="0">
                <a:solidFill>
                  <a:srgbClr val="FFFFFF"/>
                </a:solidFill>
                <a:latin typeface="Fjalla One" panose="020B0604020202020204" charset="0"/>
                <a:ea typeface="Nunito"/>
                <a:cs typeface="Nunito"/>
                <a:sym typeface="Nunito"/>
              </a:rPr>
              <a:t>P</a:t>
            </a:r>
            <a:r>
              <a:rPr lang="en" sz="1900" b="1" dirty="0" smtClean="0">
                <a:solidFill>
                  <a:srgbClr val="FFFFFF"/>
                </a:solidFill>
                <a:latin typeface="Fjalla One" panose="020B0604020202020204" charset="0"/>
                <a:ea typeface="Nunito"/>
                <a:cs typeface="Nunito"/>
                <a:sym typeface="Nunito"/>
              </a:rPr>
              <a:t>osters </a:t>
            </a:r>
            <a:r>
              <a:rPr lang="en" sz="1900" b="1" dirty="0">
                <a:solidFill>
                  <a:srgbClr val="FFFFFF"/>
                </a:solidFill>
                <a:latin typeface="Fjalla One" panose="020B0604020202020204" charset="0"/>
                <a:ea typeface="Nunito"/>
                <a:cs typeface="Nunito"/>
                <a:sym typeface="Nunito"/>
              </a:rPr>
              <a:t>W</a:t>
            </a:r>
            <a:r>
              <a:rPr lang="en" sz="1900" b="1" dirty="0" smtClean="0">
                <a:solidFill>
                  <a:srgbClr val="FFFFFF"/>
                </a:solidFill>
                <a:latin typeface="Fjalla One" panose="020B0604020202020204" charset="0"/>
                <a:ea typeface="Nunito"/>
                <a:cs typeface="Nunito"/>
                <a:sym typeface="Nunito"/>
              </a:rPr>
              <a:t>ith </a:t>
            </a:r>
            <a:r>
              <a:rPr lang="en" sz="1900" b="1" smtClean="0">
                <a:solidFill>
                  <a:srgbClr val="FFFFFF"/>
                </a:solidFill>
                <a:latin typeface="Fjalla One" panose="020B0604020202020204" charset="0"/>
                <a:ea typeface="Nunito"/>
                <a:cs typeface="Nunito"/>
                <a:sym typeface="Nunito"/>
              </a:rPr>
              <a:t>Information About H</a:t>
            </a:r>
            <a:r>
              <a:rPr lang="en-US" sz="1900" b="1" dirty="0" smtClean="0">
                <a:solidFill>
                  <a:srgbClr val="FFFFFF"/>
                </a:solidFill>
                <a:latin typeface="Fjalla One" panose="020B0604020202020204" charset="0"/>
                <a:ea typeface="Nunito"/>
                <a:cs typeface="Nunito"/>
                <a:sym typeface="Nunito"/>
              </a:rPr>
              <a:t>o</a:t>
            </a:r>
            <a:r>
              <a:rPr lang="en" sz="1900" b="1" dirty="0" smtClean="0">
                <a:solidFill>
                  <a:srgbClr val="FFFFFF"/>
                </a:solidFill>
                <a:latin typeface="Fjalla One" panose="020B0604020202020204" charset="0"/>
                <a:ea typeface="Nunito"/>
                <a:cs typeface="Nunito"/>
                <a:sym typeface="Nunito"/>
              </a:rPr>
              <a:t>w It Helps Students During The School Day As Well As After School? </a:t>
            </a:r>
            <a:endParaRPr sz="1900" b="1" dirty="0">
              <a:solidFill>
                <a:srgbClr val="FFFFFF"/>
              </a:solidFill>
              <a:latin typeface="Fjalla One" panose="020B0604020202020204" charset="0"/>
              <a:ea typeface="Nunito"/>
              <a:cs typeface="Nunito"/>
              <a:sym typeface="Nunito"/>
            </a:endParaRPr>
          </a:p>
          <a:p>
            <a:pPr marL="0" lvl="0" indent="0" algn="l" rtl="0">
              <a:spcBef>
                <a:spcPts val="0"/>
              </a:spcBef>
              <a:spcAft>
                <a:spcPts val="0"/>
              </a:spcAft>
              <a:buNone/>
            </a:pPr>
            <a:endParaRPr dirty="0">
              <a:latin typeface="Calibri"/>
              <a:ea typeface="Calibri"/>
              <a:cs typeface="Calibri"/>
              <a:sym typeface="Calibri"/>
            </a:endParaRPr>
          </a:p>
        </p:txBody>
      </p:sp>
      <p:sp>
        <p:nvSpPr>
          <p:cNvPr id="3" name="Rectangle 2"/>
          <p:cNvSpPr/>
          <p:nvPr/>
        </p:nvSpPr>
        <p:spPr>
          <a:xfrm>
            <a:off x="625966" y="275366"/>
            <a:ext cx="2678938" cy="461665"/>
          </a:xfrm>
          <a:prstGeom prst="rect">
            <a:avLst/>
          </a:prstGeom>
        </p:spPr>
        <p:txBody>
          <a:bodyPr wrap="none">
            <a:spAutoFit/>
          </a:bodyPr>
          <a:lstStyle/>
          <a:p>
            <a:pPr algn="ctr"/>
            <a:r>
              <a:rPr lang="en-US" sz="2400" u="sng" dirty="0">
                <a:solidFill>
                  <a:schemeClr val="tx1"/>
                </a:solidFill>
                <a:latin typeface="Fjalla One" panose="020B0604020202020204" charset="0"/>
              </a:rPr>
              <a:t>CAP Support-Survey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916" y="2060028"/>
            <a:ext cx="3338967" cy="2291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6"/>
          <p:cNvSpPr txBox="1">
            <a:spLocks noGrp="1"/>
          </p:cNvSpPr>
          <p:nvPr>
            <p:ph type="body" idx="4294967295"/>
          </p:nvPr>
        </p:nvSpPr>
        <p:spPr>
          <a:xfrm>
            <a:off x="0" y="1279525"/>
            <a:ext cx="4687888" cy="3673475"/>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3000">
                <a:latin typeface="Fjalla One"/>
                <a:ea typeface="Fjalla One"/>
                <a:cs typeface="Fjalla One"/>
                <a:sym typeface="Fjalla One"/>
              </a:rPr>
              <a:t> </a:t>
            </a:r>
            <a:endParaRPr sz="3000" dirty="0">
              <a:latin typeface="Fjalla One"/>
              <a:ea typeface="Fjalla One"/>
              <a:cs typeface="Fjalla One"/>
              <a:sym typeface="Fjalla One"/>
            </a:endParaRPr>
          </a:p>
          <a:p>
            <a:pPr marL="0" lvl="0" indent="0" algn="l" rtl="0">
              <a:spcBef>
                <a:spcPts val="1600"/>
              </a:spcBef>
              <a:spcAft>
                <a:spcPts val="1600"/>
              </a:spcAft>
              <a:buNone/>
            </a:pPr>
            <a:endParaRPr sz="2400" dirty="0"/>
          </a:p>
        </p:txBody>
      </p:sp>
      <p:sp>
        <p:nvSpPr>
          <p:cNvPr id="344" name="Google Shape;344;p26"/>
          <p:cNvSpPr txBox="1"/>
          <p:nvPr/>
        </p:nvSpPr>
        <p:spPr>
          <a:xfrm>
            <a:off x="138658" y="164115"/>
            <a:ext cx="8838947" cy="92491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u="sng" dirty="0">
                <a:solidFill>
                  <a:srgbClr val="FFFFFF"/>
                </a:solidFill>
                <a:latin typeface="Fjalla One" panose="020B0604020202020204" charset="0"/>
                <a:ea typeface="Impact"/>
                <a:cs typeface="Impact"/>
                <a:sym typeface="Impact"/>
              </a:rPr>
              <a:t>CAP ISSUE </a:t>
            </a:r>
            <a:r>
              <a:rPr lang="en" sz="2400" u="sng" dirty="0" smtClean="0">
                <a:solidFill>
                  <a:srgbClr val="FFFFFF"/>
                </a:solidFill>
                <a:latin typeface="Fjalla One" panose="020B0604020202020204" charset="0"/>
                <a:ea typeface="Impact"/>
                <a:cs typeface="Impact"/>
                <a:sym typeface="Impact"/>
              </a:rPr>
              <a:t>INTRODUCTION-At the National Level</a:t>
            </a:r>
          </a:p>
          <a:p>
            <a:pPr marL="0" lvl="0" indent="0" algn="ctr" rtl="0">
              <a:spcBef>
                <a:spcPts val="0"/>
              </a:spcBef>
              <a:spcAft>
                <a:spcPts val="0"/>
              </a:spcAft>
              <a:buNone/>
            </a:pPr>
            <a:r>
              <a:rPr lang="en" sz="2400" u="sng" dirty="0" smtClean="0">
                <a:solidFill>
                  <a:srgbClr val="FFFFFF"/>
                </a:solidFill>
                <a:latin typeface="Fjalla One" panose="020B0604020202020204" charset="0"/>
                <a:ea typeface="Impact"/>
                <a:cs typeface="Impact"/>
                <a:sym typeface="Impact"/>
              </a:rPr>
              <a:t>(According to the CDC’s National Youth Risk Behavioral Survey) </a:t>
            </a:r>
            <a:endParaRPr sz="2400" u="sng" dirty="0">
              <a:solidFill>
                <a:srgbClr val="FFFFFF"/>
              </a:solidFill>
              <a:latin typeface="Fjalla One" panose="020B0604020202020204" charset="0"/>
              <a:ea typeface="Impact"/>
              <a:cs typeface="Impact"/>
              <a:sym typeface="Impact"/>
            </a:endParaRPr>
          </a:p>
          <a:p>
            <a:pPr marL="0" lvl="0" indent="0" algn="ctr" rtl="0">
              <a:spcBef>
                <a:spcPts val="0"/>
              </a:spcBef>
              <a:spcAft>
                <a:spcPts val="0"/>
              </a:spcAft>
              <a:buNone/>
            </a:pPr>
            <a:r>
              <a:rPr lang="en" sz="3000" u="sng" dirty="0">
                <a:highlight>
                  <a:srgbClr val="6D9EEB"/>
                </a:highlight>
                <a:latin typeface="Calibri"/>
                <a:ea typeface="Calibri"/>
                <a:cs typeface="Calibri"/>
                <a:sym typeface="Calibri"/>
              </a:rPr>
              <a:t> </a:t>
            </a:r>
            <a:endParaRPr sz="3000" u="sng" dirty="0">
              <a:highlight>
                <a:srgbClr val="6D9EEB"/>
              </a:highlight>
              <a:latin typeface="Calibri"/>
              <a:ea typeface="Calibri"/>
              <a:cs typeface="Calibri"/>
              <a:sym typeface="Calibri"/>
            </a:endParaRPr>
          </a:p>
        </p:txBody>
      </p:sp>
      <p:sp>
        <p:nvSpPr>
          <p:cNvPr id="345" name="Google Shape;345;p26"/>
          <p:cNvSpPr txBox="1"/>
          <p:nvPr/>
        </p:nvSpPr>
        <p:spPr>
          <a:xfrm>
            <a:off x="346858" y="1208015"/>
            <a:ext cx="4211274" cy="3744985"/>
          </a:xfrm>
          <a:prstGeom prst="rect">
            <a:avLst/>
          </a:prstGeom>
          <a:noFill/>
          <a:ln>
            <a:noFill/>
          </a:ln>
        </p:spPr>
        <p:txBody>
          <a:bodyPr spcFirstLastPara="1" wrap="square" lIns="91425" tIns="91425" rIns="91425" bIns="91425" anchor="t" anchorCtr="0">
            <a:noAutofit/>
          </a:bodyPr>
          <a:lstStyle/>
          <a:p>
            <a:pPr marL="406400" lvl="0" indent="-285750" algn="l" rtl="0">
              <a:spcBef>
                <a:spcPts val="0"/>
              </a:spcBef>
              <a:spcAft>
                <a:spcPts val="0"/>
              </a:spcAft>
              <a:buClr>
                <a:srgbClr val="FFFFFF"/>
              </a:buClr>
              <a:buSzPts val="1700"/>
              <a:buFont typeface="Courier New" panose="02070309020205020404" pitchFamily="49" charset="0"/>
              <a:buChar char="o"/>
            </a:pPr>
            <a:r>
              <a:rPr lang="en" sz="1800" dirty="0" smtClean="0">
                <a:solidFill>
                  <a:srgbClr val="FFFFFF"/>
                </a:solidFill>
                <a:latin typeface="Fjalla One"/>
                <a:ea typeface="Fjalla One"/>
                <a:cs typeface="Fjalla One"/>
                <a:sym typeface="Fjalla One"/>
              </a:rPr>
              <a:t>Mental </a:t>
            </a:r>
            <a:r>
              <a:rPr lang="en" sz="1800" dirty="0">
                <a:solidFill>
                  <a:srgbClr val="FFFFFF"/>
                </a:solidFill>
                <a:latin typeface="Fjalla One"/>
                <a:ea typeface="Fjalla One"/>
                <a:cs typeface="Fjalla One"/>
                <a:sym typeface="Fjalla One"/>
              </a:rPr>
              <a:t>health is becoming more and more important in the lives of children </a:t>
            </a:r>
            <a:r>
              <a:rPr lang="en" sz="1800" dirty="0">
                <a:solidFill>
                  <a:schemeClr val="accent6">
                    <a:lumMod val="60000"/>
                    <a:lumOff val="40000"/>
                  </a:schemeClr>
                </a:solidFill>
                <a:latin typeface="Fjalla One"/>
                <a:ea typeface="Fjalla One"/>
                <a:cs typeface="Fjalla One"/>
                <a:sym typeface="Fjalla One"/>
              </a:rPr>
              <a:t>across America today.  </a:t>
            </a:r>
            <a:endParaRPr lang="en" sz="1800" dirty="0" smtClean="0">
              <a:solidFill>
                <a:schemeClr val="accent6">
                  <a:lumMod val="60000"/>
                  <a:lumOff val="40000"/>
                </a:schemeClr>
              </a:solidFill>
              <a:latin typeface="Fjalla One"/>
              <a:ea typeface="Fjalla One"/>
              <a:cs typeface="Fjalla One"/>
              <a:sym typeface="Fjalla One"/>
            </a:endParaRPr>
          </a:p>
          <a:p>
            <a:pPr marL="463550" lvl="0" indent="-342900" algn="l" rtl="0">
              <a:spcBef>
                <a:spcPts val="0"/>
              </a:spcBef>
              <a:spcAft>
                <a:spcPts val="0"/>
              </a:spcAft>
              <a:buClr>
                <a:srgbClr val="FFFFFF"/>
              </a:buClr>
              <a:buSzPts val="1700"/>
              <a:buFont typeface="Courier New" panose="02070309020205020404" pitchFamily="49" charset="0"/>
              <a:buChar char="o"/>
            </a:pPr>
            <a:endParaRPr lang="en" sz="1800" dirty="0" smtClean="0">
              <a:solidFill>
                <a:schemeClr val="accent6">
                  <a:lumMod val="60000"/>
                  <a:lumOff val="40000"/>
                </a:schemeClr>
              </a:solidFill>
              <a:latin typeface="Fjalla One"/>
              <a:ea typeface="Fjalla One"/>
              <a:cs typeface="Fjalla One"/>
              <a:sym typeface="Fjalla One"/>
            </a:endParaRPr>
          </a:p>
          <a:p>
            <a:pPr marL="463550" lvl="0" indent="-342900" algn="l" rtl="0">
              <a:spcBef>
                <a:spcPts val="0"/>
              </a:spcBef>
              <a:spcAft>
                <a:spcPts val="0"/>
              </a:spcAft>
              <a:buClr>
                <a:srgbClr val="FFFFFF"/>
              </a:buClr>
              <a:buSzPts val="1700"/>
              <a:buFont typeface="Courier New" panose="02070309020205020404" pitchFamily="49" charset="0"/>
              <a:buChar char="o"/>
            </a:pPr>
            <a:endParaRPr lang="en" sz="1800" dirty="0" smtClean="0">
              <a:solidFill>
                <a:schemeClr val="accent6">
                  <a:lumMod val="60000"/>
                  <a:lumOff val="40000"/>
                </a:schemeClr>
              </a:solidFill>
              <a:latin typeface="Fjalla One"/>
              <a:ea typeface="Fjalla One"/>
              <a:cs typeface="Fjalla One"/>
              <a:sym typeface="Fjalla One"/>
            </a:endParaRPr>
          </a:p>
          <a:p>
            <a:pPr marL="457200" lvl="0" indent="-336550">
              <a:buClr>
                <a:srgbClr val="FFFFFF"/>
              </a:buClr>
              <a:buSzPts val="1700"/>
              <a:buFont typeface="Courier New" panose="02070309020205020404" pitchFamily="49" charset="0"/>
              <a:buChar char="o"/>
            </a:pPr>
            <a:r>
              <a:rPr lang="en-US" sz="1800" dirty="0">
                <a:solidFill>
                  <a:schemeClr val="accent6">
                    <a:lumMod val="60000"/>
                    <a:lumOff val="40000"/>
                  </a:schemeClr>
                </a:solidFill>
                <a:latin typeface="Fjalla One"/>
                <a:ea typeface="Fjalla One"/>
                <a:cs typeface="Fjalla One"/>
                <a:sym typeface="Fjalla One"/>
              </a:rPr>
              <a:t>7.4% </a:t>
            </a:r>
            <a:r>
              <a:rPr lang="en-US" sz="1800" dirty="0">
                <a:solidFill>
                  <a:schemeClr val="tx1"/>
                </a:solidFill>
                <a:latin typeface="Fjalla One"/>
                <a:ea typeface="Fjalla One"/>
                <a:cs typeface="Fjalla One"/>
                <a:sym typeface="Fjalla One"/>
              </a:rPr>
              <a:t>of children ages 3-17 years (approximately 4.5 million) </a:t>
            </a:r>
            <a:r>
              <a:rPr lang="en-US" sz="1800" dirty="0">
                <a:solidFill>
                  <a:schemeClr val="accent6">
                    <a:lumMod val="60000"/>
                    <a:lumOff val="40000"/>
                  </a:schemeClr>
                </a:solidFill>
                <a:latin typeface="Fjalla One"/>
                <a:ea typeface="Fjalla One"/>
                <a:cs typeface="Fjalla One"/>
                <a:sym typeface="Fjalla One"/>
              </a:rPr>
              <a:t>have </a:t>
            </a:r>
            <a:r>
              <a:rPr lang="en-US" sz="1800" dirty="0" smtClean="0">
                <a:solidFill>
                  <a:schemeClr val="accent6">
                    <a:lumMod val="60000"/>
                    <a:lumOff val="40000"/>
                  </a:schemeClr>
                </a:solidFill>
                <a:latin typeface="Fjalla One"/>
                <a:ea typeface="Fjalla One"/>
                <a:cs typeface="Fjalla One"/>
                <a:sym typeface="Fjalla One"/>
              </a:rPr>
              <a:t>been  </a:t>
            </a:r>
            <a:r>
              <a:rPr lang="en-US" sz="1800" dirty="0">
                <a:solidFill>
                  <a:schemeClr val="accent6">
                    <a:lumMod val="60000"/>
                    <a:lumOff val="40000"/>
                  </a:schemeClr>
                </a:solidFill>
                <a:latin typeface="Fjalla One"/>
                <a:ea typeface="Fjalla One"/>
                <a:cs typeface="Fjalla One"/>
                <a:sym typeface="Fjalla One"/>
              </a:rPr>
              <a:t>diagnosed </a:t>
            </a:r>
            <a:r>
              <a:rPr lang="en-US" sz="1800" dirty="0" smtClean="0">
                <a:solidFill>
                  <a:schemeClr val="accent6">
                    <a:lumMod val="60000"/>
                    <a:lumOff val="40000"/>
                  </a:schemeClr>
                </a:solidFill>
                <a:latin typeface="Fjalla One"/>
                <a:ea typeface="Fjalla One"/>
                <a:cs typeface="Fjalla One"/>
                <a:sym typeface="Fjalla One"/>
              </a:rPr>
              <a:t>with a behavior </a:t>
            </a:r>
            <a:r>
              <a:rPr lang="en-US" sz="1800" dirty="0">
                <a:solidFill>
                  <a:schemeClr val="accent6">
                    <a:lumMod val="60000"/>
                    <a:lumOff val="40000"/>
                  </a:schemeClr>
                </a:solidFill>
                <a:latin typeface="Fjalla One"/>
                <a:ea typeface="Fjalla One"/>
                <a:cs typeface="Fjalla One"/>
                <a:sym typeface="Fjalla One"/>
              </a:rPr>
              <a:t>problem.</a:t>
            </a:r>
          </a:p>
          <a:p>
            <a:pPr marL="120650" lvl="0">
              <a:buClr>
                <a:srgbClr val="FFFFFF"/>
              </a:buClr>
              <a:buSzPts val="1700"/>
            </a:pPr>
            <a:endParaRPr lang="en-US" sz="1800" dirty="0" smtClean="0">
              <a:solidFill>
                <a:schemeClr val="accent6">
                  <a:lumMod val="60000"/>
                  <a:lumOff val="40000"/>
                </a:schemeClr>
              </a:solidFill>
              <a:latin typeface="Fjalla One"/>
              <a:ea typeface="Fjalla One"/>
              <a:cs typeface="Fjalla One"/>
              <a:sym typeface="Fjalla One"/>
            </a:endParaRPr>
          </a:p>
          <a:p>
            <a:pPr marL="120650" lvl="0">
              <a:buClr>
                <a:srgbClr val="FFFFFF"/>
              </a:buClr>
              <a:buSzPts val="1700"/>
            </a:pPr>
            <a:endParaRPr sz="1800" dirty="0">
              <a:solidFill>
                <a:schemeClr val="accent6">
                  <a:lumMod val="60000"/>
                  <a:lumOff val="40000"/>
                </a:schemeClr>
              </a:solidFill>
              <a:latin typeface="Fjalla One"/>
              <a:ea typeface="Fjalla One"/>
              <a:cs typeface="Fjalla One"/>
              <a:sym typeface="Fjalla One"/>
            </a:endParaRPr>
          </a:p>
          <a:p>
            <a:pPr marL="457200" lvl="0" indent="-336550" algn="l" rtl="0">
              <a:spcBef>
                <a:spcPts val="0"/>
              </a:spcBef>
              <a:spcAft>
                <a:spcPts val="0"/>
              </a:spcAft>
              <a:buClr>
                <a:srgbClr val="FFFFFF"/>
              </a:buClr>
              <a:buSzPts val="1700"/>
              <a:buFont typeface="Courier New" panose="02070309020205020404" pitchFamily="49" charset="0"/>
              <a:buChar char="o"/>
            </a:pPr>
            <a:r>
              <a:rPr lang="en" sz="1800" dirty="0">
                <a:solidFill>
                  <a:srgbClr val="FFFFFF"/>
                </a:solidFill>
                <a:latin typeface="Fjalla One"/>
                <a:ea typeface="Fjalla One"/>
                <a:cs typeface="Fjalla One"/>
                <a:sym typeface="Fjalla One"/>
              </a:rPr>
              <a:t>Today, </a:t>
            </a:r>
            <a:r>
              <a:rPr lang="en" sz="1800" dirty="0">
                <a:solidFill>
                  <a:schemeClr val="accent6">
                    <a:lumMod val="60000"/>
                    <a:lumOff val="40000"/>
                  </a:schemeClr>
                </a:solidFill>
                <a:latin typeface="Fjalla One"/>
                <a:ea typeface="Fjalla One"/>
                <a:cs typeface="Fjalla One"/>
                <a:sym typeface="Fjalla One"/>
              </a:rPr>
              <a:t>9.4% </a:t>
            </a:r>
            <a:r>
              <a:rPr lang="en" sz="1800" dirty="0">
                <a:solidFill>
                  <a:srgbClr val="FFFFFF"/>
                </a:solidFill>
                <a:latin typeface="Fjalla One"/>
                <a:ea typeface="Fjalla One"/>
                <a:cs typeface="Fjalla One"/>
                <a:sym typeface="Fjalla One"/>
              </a:rPr>
              <a:t>of children </a:t>
            </a:r>
            <a:r>
              <a:rPr lang="en" sz="1800" dirty="0" smtClean="0">
                <a:solidFill>
                  <a:srgbClr val="FFFFFF"/>
                </a:solidFill>
                <a:latin typeface="Fjalla One"/>
                <a:ea typeface="Fjalla One"/>
                <a:cs typeface="Fjalla One"/>
                <a:sym typeface="Fjalla One"/>
              </a:rPr>
              <a:t>ages </a:t>
            </a:r>
            <a:r>
              <a:rPr lang="en" sz="1800" dirty="0">
                <a:solidFill>
                  <a:srgbClr val="FFFFFF"/>
                </a:solidFill>
                <a:latin typeface="Fjalla One"/>
                <a:ea typeface="Fjalla One"/>
                <a:cs typeface="Fjalla One"/>
                <a:sym typeface="Fjalla One"/>
              </a:rPr>
              <a:t>2-17 years (approximately 6.1 million) </a:t>
            </a:r>
            <a:r>
              <a:rPr lang="en" sz="1800" dirty="0">
                <a:solidFill>
                  <a:schemeClr val="accent6">
                    <a:lumMod val="60000"/>
                    <a:lumOff val="40000"/>
                  </a:schemeClr>
                </a:solidFill>
                <a:latin typeface="Fjalla One"/>
                <a:ea typeface="Fjalla One"/>
                <a:cs typeface="Fjalla One"/>
                <a:sym typeface="Fjalla One"/>
              </a:rPr>
              <a:t>have received an ADHD diagnosis</a:t>
            </a:r>
            <a:r>
              <a:rPr lang="en" sz="1900" dirty="0">
                <a:solidFill>
                  <a:schemeClr val="accent6">
                    <a:lumMod val="60000"/>
                    <a:lumOff val="40000"/>
                  </a:schemeClr>
                </a:solidFill>
                <a:latin typeface="Fjalla One"/>
                <a:ea typeface="Fjalla One"/>
                <a:cs typeface="Fjalla One"/>
                <a:sym typeface="Fjalla One"/>
              </a:rPr>
              <a:t>. </a:t>
            </a:r>
            <a:endParaRPr lang="en" sz="1900" dirty="0" smtClean="0">
              <a:solidFill>
                <a:schemeClr val="accent6">
                  <a:lumMod val="60000"/>
                  <a:lumOff val="40000"/>
                </a:schemeClr>
              </a:solidFill>
              <a:latin typeface="Fjalla One"/>
              <a:ea typeface="Fjalla One"/>
              <a:cs typeface="Fjalla One"/>
              <a:sym typeface="Fjalla One"/>
            </a:endParaRPr>
          </a:p>
          <a:p>
            <a:pPr marL="457200" lvl="0" indent="-336550" algn="l" rtl="0">
              <a:spcBef>
                <a:spcPts val="0"/>
              </a:spcBef>
              <a:spcAft>
                <a:spcPts val="0"/>
              </a:spcAft>
              <a:buClr>
                <a:srgbClr val="FFFFFF"/>
              </a:buClr>
              <a:buSzPts val="1700"/>
              <a:buFont typeface="Courier New" panose="02070309020205020404" pitchFamily="49" charset="0"/>
              <a:buChar char="o"/>
            </a:pPr>
            <a:endParaRPr lang="en" sz="1600" dirty="0">
              <a:solidFill>
                <a:schemeClr val="accent6">
                  <a:lumMod val="60000"/>
                  <a:lumOff val="40000"/>
                </a:schemeClr>
              </a:solidFill>
              <a:latin typeface="Fjalla One"/>
              <a:ea typeface="Fjalla One"/>
              <a:cs typeface="Fjalla One"/>
              <a:sym typeface="Fjalla One"/>
            </a:endParaRPr>
          </a:p>
          <a:p>
            <a:pPr marL="120650" lvl="0" algn="l" rtl="0">
              <a:spcBef>
                <a:spcPts val="0"/>
              </a:spcBef>
              <a:spcAft>
                <a:spcPts val="0"/>
              </a:spcAft>
              <a:buClr>
                <a:srgbClr val="FFFFFF"/>
              </a:buClr>
              <a:buSzPts val="1700"/>
            </a:pPr>
            <a:endParaRPr sz="1600" dirty="0">
              <a:solidFill>
                <a:schemeClr val="accent6">
                  <a:lumMod val="60000"/>
                  <a:lumOff val="40000"/>
                </a:schemeClr>
              </a:solidFill>
              <a:latin typeface="Fjalla One"/>
              <a:ea typeface="Fjalla One"/>
              <a:cs typeface="Fjalla One"/>
              <a:sym typeface="Fjalla One"/>
            </a:endParaRPr>
          </a:p>
          <a:p>
            <a:pPr marL="120650" lvl="0" algn="l" rtl="0">
              <a:spcBef>
                <a:spcPts val="0"/>
              </a:spcBef>
              <a:spcAft>
                <a:spcPts val="0"/>
              </a:spcAft>
              <a:buClr>
                <a:srgbClr val="FFFFFF"/>
              </a:buClr>
              <a:buSzPts val="1700"/>
            </a:pPr>
            <a:endParaRPr sz="1600" dirty="0">
              <a:solidFill>
                <a:schemeClr val="accent6">
                  <a:lumMod val="60000"/>
                  <a:lumOff val="40000"/>
                </a:schemeClr>
              </a:solidFill>
              <a:latin typeface="Fjalla One"/>
              <a:ea typeface="Fjalla One"/>
              <a:cs typeface="Fjalla One"/>
              <a:sym typeface="Fjalla One"/>
            </a:endParaRPr>
          </a:p>
          <a:p>
            <a:pPr marL="120650" lvl="0" algn="l" rtl="0">
              <a:spcBef>
                <a:spcPts val="0"/>
              </a:spcBef>
              <a:spcAft>
                <a:spcPts val="0"/>
              </a:spcAft>
              <a:buClr>
                <a:srgbClr val="FFFFFF"/>
              </a:buClr>
              <a:buSzPts val="1700"/>
            </a:pPr>
            <a:endParaRPr sz="1600" dirty="0">
              <a:solidFill>
                <a:schemeClr val="accent6">
                  <a:lumMod val="60000"/>
                  <a:lumOff val="40000"/>
                </a:schemeClr>
              </a:solidFill>
              <a:latin typeface="Fjalla One"/>
              <a:ea typeface="Fjalla One"/>
              <a:cs typeface="Fjalla One"/>
              <a:sym typeface="Fjalla One"/>
            </a:endParaRPr>
          </a:p>
        </p:txBody>
      </p:sp>
      <p:pic>
        <p:nvPicPr>
          <p:cNvPr id="346" name="Google Shape;346;p26"/>
          <p:cNvPicPr preferRelativeResize="0"/>
          <p:nvPr/>
        </p:nvPicPr>
        <p:blipFill>
          <a:blip r:embed="rId3">
            <a:alphaModFix/>
          </a:blip>
          <a:stretch>
            <a:fillRect/>
          </a:stretch>
        </p:blipFill>
        <p:spPr>
          <a:xfrm>
            <a:off x="5243120" y="1698522"/>
            <a:ext cx="3147335" cy="28354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0"/>
          <p:cNvSpPr txBox="1"/>
          <p:nvPr/>
        </p:nvSpPr>
        <p:spPr>
          <a:xfrm>
            <a:off x="380550" y="337626"/>
            <a:ext cx="8239500" cy="6411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dirty="0" smtClean="0">
                <a:solidFill>
                  <a:schemeClr val="tx1"/>
                </a:solidFill>
                <a:latin typeface="Fjalla One" panose="020B0604020202020204" charset="0"/>
                <a:sym typeface="Fjalla One"/>
              </a:rPr>
              <a:t>CAP Support-Local Connection</a:t>
            </a:r>
            <a:endParaRPr sz="2400" u="sng" dirty="0">
              <a:solidFill>
                <a:schemeClr val="tx1"/>
              </a:solidFill>
              <a:latin typeface="Fjalla One" panose="020B0604020202020204" charset="0"/>
              <a:sym typeface="Fjalla One"/>
            </a:endParaRPr>
          </a:p>
        </p:txBody>
      </p:sp>
      <p:sp>
        <p:nvSpPr>
          <p:cNvPr id="455" name="Google Shape;455;p40"/>
          <p:cNvSpPr txBox="1"/>
          <p:nvPr/>
        </p:nvSpPr>
        <p:spPr>
          <a:xfrm>
            <a:off x="109950" y="1222487"/>
            <a:ext cx="8510100" cy="88859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u="sng" dirty="0" smtClean="0">
                <a:solidFill>
                  <a:srgbClr val="FFFFFF"/>
                </a:solidFill>
                <a:latin typeface="Fjalla One"/>
                <a:ea typeface="Fjalla One"/>
                <a:cs typeface="Fjalla One"/>
                <a:sym typeface="Fjalla One"/>
              </a:rPr>
              <a:t>2011</a:t>
            </a:r>
            <a:r>
              <a:rPr lang="en" sz="1900" b="1" u="sng" dirty="0">
                <a:solidFill>
                  <a:srgbClr val="FFFFFF"/>
                </a:solidFill>
                <a:latin typeface="Fjalla One"/>
                <a:ea typeface="Fjalla One"/>
                <a:cs typeface="Fjalla One"/>
                <a:sym typeface="Fjalla One"/>
              </a:rPr>
              <a:t>, 2013,  2015 &amp; 2017 OCPS Middle School</a:t>
            </a:r>
            <a:endParaRPr sz="1900" b="1" u="sng" dirty="0">
              <a:solidFill>
                <a:srgbClr val="FFFFFF"/>
              </a:solidFill>
              <a:latin typeface="Fjalla One"/>
              <a:ea typeface="Fjalla One"/>
              <a:cs typeface="Fjalla One"/>
              <a:sym typeface="Fjalla One"/>
            </a:endParaRPr>
          </a:p>
          <a:p>
            <a:pPr marL="0" lvl="0" indent="0" algn="ctr" rtl="0">
              <a:spcBef>
                <a:spcPts val="0"/>
              </a:spcBef>
              <a:spcAft>
                <a:spcPts val="0"/>
              </a:spcAft>
              <a:buNone/>
            </a:pPr>
            <a:r>
              <a:rPr lang="en" sz="1900" b="1" u="sng" dirty="0">
                <a:solidFill>
                  <a:srgbClr val="FFFFFF"/>
                </a:solidFill>
                <a:latin typeface="Fjalla One"/>
                <a:ea typeface="Fjalla One"/>
                <a:cs typeface="Fjalla One"/>
                <a:sym typeface="Fjalla One"/>
              </a:rPr>
              <a:t>Youth Risk Behavior Survey Summary</a:t>
            </a:r>
            <a:endParaRPr sz="1900" u="sng" dirty="0">
              <a:solidFill>
                <a:srgbClr val="FFFFFF"/>
              </a:solidFill>
              <a:latin typeface="Fjalla One"/>
              <a:ea typeface="Fjalla One"/>
              <a:cs typeface="Fjalla One"/>
              <a:sym typeface="Fjalla One"/>
            </a:endParaRPr>
          </a:p>
        </p:txBody>
      </p:sp>
      <p:sp>
        <p:nvSpPr>
          <p:cNvPr id="456" name="Google Shape;456;p40"/>
          <p:cNvSpPr txBox="1"/>
          <p:nvPr/>
        </p:nvSpPr>
        <p:spPr>
          <a:xfrm>
            <a:off x="109950" y="2354791"/>
            <a:ext cx="8907926" cy="1985981"/>
          </a:xfrm>
          <a:prstGeom prst="rect">
            <a:avLst/>
          </a:prstGeom>
          <a:noFill/>
          <a:ln>
            <a:noFill/>
          </a:ln>
        </p:spPr>
        <p:txBody>
          <a:bodyPr spcFirstLastPara="1" wrap="square" lIns="91425" tIns="91425" rIns="91425" bIns="91425" anchor="t" anchorCtr="0">
            <a:noAutofit/>
          </a:bodyPr>
          <a:lstStyle/>
          <a:p>
            <a:pPr marL="501650" lvl="0" indent="-457200">
              <a:buClr>
                <a:srgbClr val="FFFFFF"/>
              </a:buClr>
              <a:buSzPts val="2900"/>
              <a:buFont typeface="Courier New" panose="02070309020205020404" pitchFamily="49" charset="0"/>
              <a:buChar char="o"/>
            </a:pPr>
            <a:r>
              <a:rPr lang="en-US" sz="1900" dirty="0">
                <a:solidFill>
                  <a:srgbClr val="FFFFFF"/>
                </a:solidFill>
                <a:latin typeface="Fjalla One"/>
                <a:ea typeface="Fjalla One"/>
                <a:cs typeface="Fjalla One"/>
                <a:sym typeface="Fjalla One"/>
              </a:rPr>
              <a:t>Closer to home, we wanted to see how students </a:t>
            </a:r>
            <a:r>
              <a:rPr lang="en-US" sz="1900" dirty="0" smtClean="0">
                <a:solidFill>
                  <a:srgbClr val="FFFFFF"/>
                </a:solidFill>
                <a:latin typeface="Fjalla One"/>
                <a:ea typeface="Fjalla One"/>
                <a:cs typeface="Fjalla One"/>
                <a:sym typeface="Fjalla One"/>
              </a:rPr>
              <a:t>who may be going through their own </a:t>
            </a:r>
            <a:r>
              <a:rPr lang="en-US" sz="1900" dirty="0">
                <a:solidFill>
                  <a:srgbClr val="FFFFFF"/>
                </a:solidFill>
                <a:latin typeface="Fjalla One"/>
                <a:ea typeface="Fjalla One"/>
                <a:cs typeface="Fjalla One"/>
                <a:sym typeface="Fjalla One"/>
              </a:rPr>
              <a:t>mental </a:t>
            </a:r>
            <a:r>
              <a:rPr lang="en-US" sz="1900" dirty="0" smtClean="0">
                <a:solidFill>
                  <a:srgbClr val="FFFFFF"/>
                </a:solidFill>
                <a:latin typeface="Fjalla One"/>
                <a:ea typeface="Fjalla One"/>
                <a:cs typeface="Fjalla One"/>
                <a:sym typeface="Fjalla One"/>
              </a:rPr>
              <a:t>health issues have dealt with their illnesses.  Our research led us to the </a:t>
            </a:r>
            <a:r>
              <a:rPr lang="en-US" sz="1900" dirty="0">
                <a:solidFill>
                  <a:srgbClr val="FFFFFF"/>
                </a:solidFill>
                <a:latin typeface="Fjalla One"/>
                <a:ea typeface="Fjalla One"/>
                <a:cs typeface="Fjalla One"/>
                <a:sym typeface="Fjalla One"/>
              </a:rPr>
              <a:t>2011, 2013, 2015 &amp; 2017 </a:t>
            </a:r>
            <a:r>
              <a:rPr lang="en-US" sz="1900" dirty="0" smtClean="0">
                <a:solidFill>
                  <a:srgbClr val="FFFFFF"/>
                </a:solidFill>
                <a:latin typeface="Fjalla One"/>
                <a:ea typeface="Fjalla One"/>
                <a:cs typeface="Fjalla One"/>
                <a:sym typeface="Fjalla One"/>
              </a:rPr>
              <a:t>Orange County Public Schools </a:t>
            </a:r>
            <a:r>
              <a:rPr lang="en-US" sz="1900" dirty="0">
                <a:solidFill>
                  <a:srgbClr val="FFFFFF"/>
                </a:solidFill>
                <a:latin typeface="Fjalla One"/>
                <a:ea typeface="Fjalla One"/>
                <a:cs typeface="Fjalla One"/>
                <a:sym typeface="Fjalla One"/>
              </a:rPr>
              <a:t>Middle School Youth Risk Behavior Surveys conducted by the CDC with help from </a:t>
            </a:r>
            <a:r>
              <a:rPr lang="en-US" sz="1900" dirty="0" smtClean="0">
                <a:solidFill>
                  <a:srgbClr val="FFFFFF"/>
                </a:solidFill>
                <a:latin typeface="Fjalla One"/>
                <a:ea typeface="Fjalla One"/>
                <a:cs typeface="Fjalla One"/>
                <a:sym typeface="Fjalla One"/>
              </a:rPr>
              <a:t>OCPS. </a:t>
            </a:r>
            <a:endParaRPr lang="en-US" sz="1900" dirty="0">
              <a:solidFill>
                <a:srgbClr val="FFFFFF"/>
              </a:solidFill>
              <a:latin typeface="Fjalla One"/>
              <a:ea typeface="Fjalla One"/>
              <a:cs typeface="Fjalla One"/>
              <a:sym typeface="Fjalla One"/>
            </a:endParaRPr>
          </a:p>
          <a:p>
            <a:pPr marL="501650" lvl="0" indent="-457200">
              <a:buClr>
                <a:srgbClr val="FFFFFF"/>
              </a:buClr>
              <a:buSzPts val="2900"/>
              <a:buFont typeface="Courier New" panose="02070309020205020404" pitchFamily="49" charset="0"/>
              <a:buChar char="o"/>
            </a:pPr>
            <a:endParaRPr lang="en-US" sz="1900" dirty="0">
              <a:solidFill>
                <a:srgbClr val="FFFFFF"/>
              </a:solidFill>
              <a:latin typeface="Fjalla One"/>
              <a:ea typeface="Fjalla One"/>
              <a:cs typeface="Fjalla One"/>
              <a:sym typeface="Fjalla One"/>
            </a:endParaRPr>
          </a:p>
          <a:p>
            <a:pPr marL="501650" lvl="0" indent="-457200">
              <a:buClr>
                <a:srgbClr val="FFFFFF"/>
              </a:buClr>
              <a:buSzPts val="2900"/>
              <a:buFont typeface="Courier New" panose="02070309020205020404" pitchFamily="49" charset="0"/>
              <a:buChar char="o"/>
            </a:pPr>
            <a:r>
              <a:rPr lang="en-US" sz="1900" dirty="0">
                <a:solidFill>
                  <a:srgbClr val="FFFFFF"/>
                </a:solidFill>
                <a:latin typeface="Fjalla One"/>
                <a:ea typeface="Fjalla One"/>
                <a:cs typeface="Fjalla One"/>
                <a:sym typeface="Fjalla One"/>
              </a:rPr>
              <a:t>In 2017, OCPS had 1,734 students complete a survey across 39 OCPS middle </a:t>
            </a:r>
            <a:r>
              <a:rPr lang="en-US" sz="1900" dirty="0" smtClean="0">
                <a:solidFill>
                  <a:srgbClr val="FFFFFF"/>
                </a:solidFill>
                <a:latin typeface="Fjalla One"/>
                <a:ea typeface="Fjalla One"/>
                <a:cs typeface="Fjalla One"/>
                <a:sym typeface="Fjalla One"/>
              </a:rPr>
              <a:t>schools.</a:t>
            </a:r>
            <a:endParaRPr lang="en-US" sz="1900" dirty="0">
              <a:solidFill>
                <a:srgbClr val="FFFFFF"/>
              </a:solidFill>
              <a:latin typeface="Fjalla One"/>
              <a:ea typeface="Fjalla One"/>
              <a:cs typeface="Fjalla One"/>
              <a:sym typeface="Fjalla One"/>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0"/>
          <p:cNvSpPr txBox="1"/>
          <p:nvPr/>
        </p:nvSpPr>
        <p:spPr>
          <a:xfrm>
            <a:off x="245250" y="305943"/>
            <a:ext cx="8239500" cy="6411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dirty="0" smtClean="0">
                <a:solidFill>
                  <a:schemeClr val="tx1"/>
                </a:solidFill>
                <a:latin typeface="Fjalla One" panose="020B0604020202020204" charset="0"/>
                <a:sym typeface="Fjalla One"/>
              </a:rPr>
              <a:t>CAP Support-Local Connection</a:t>
            </a:r>
            <a:endParaRPr sz="2400" u="sng" dirty="0">
              <a:solidFill>
                <a:schemeClr val="tx1"/>
              </a:solidFill>
              <a:latin typeface="Fjalla One" panose="020B0604020202020204" charset="0"/>
              <a:sym typeface="Fjalla One"/>
            </a:endParaRPr>
          </a:p>
        </p:txBody>
      </p:sp>
      <p:sp>
        <p:nvSpPr>
          <p:cNvPr id="455" name="Google Shape;455;p40"/>
          <p:cNvSpPr txBox="1"/>
          <p:nvPr/>
        </p:nvSpPr>
        <p:spPr>
          <a:xfrm>
            <a:off x="109950" y="1197820"/>
            <a:ext cx="8510100" cy="8813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u="sng" dirty="0" smtClean="0">
                <a:solidFill>
                  <a:srgbClr val="FFFFFF"/>
                </a:solidFill>
                <a:latin typeface="Fjalla One"/>
                <a:ea typeface="Fjalla One"/>
                <a:cs typeface="Fjalla One"/>
                <a:sym typeface="Fjalla One"/>
              </a:rPr>
              <a:t>2011</a:t>
            </a:r>
            <a:r>
              <a:rPr lang="en" sz="1900" b="1" u="sng" dirty="0">
                <a:solidFill>
                  <a:srgbClr val="FFFFFF"/>
                </a:solidFill>
                <a:latin typeface="Fjalla One"/>
                <a:ea typeface="Fjalla One"/>
                <a:cs typeface="Fjalla One"/>
                <a:sym typeface="Fjalla One"/>
              </a:rPr>
              <a:t>, 2013,  2015 &amp; 2017 OCPS Middle School</a:t>
            </a:r>
            <a:endParaRPr sz="1900" b="1" u="sng" dirty="0">
              <a:solidFill>
                <a:srgbClr val="FFFFFF"/>
              </a:solidFill>
              <a:latin typeface="Fjalla One"/>
              <a:ea typeface="Fjalla One"/>
              <a:cs typeface="Fjalla One"/>
              <a:sym typeface="Fjalla One"/>
            </a:endParaRPr>
          </a:p>
          <a:p>
            <a:pPr marL="0" lvl="0" indent="0" algn="ctr" rtl="0">
              <a:spcBef>
                <a:spcPts val="0"/>
              </a:spcBef>
              <a:spcAft>
                <a:spcPts val="0"/>
              </a:spcAft>
              <a:buNone/>
            </a:pPr>
            <a:r>
              <a:rPr lang="en" sz="1900" b="1" u="sng" dirty="0">
                <a:solidFill>
                  <a:srgbClr val="FFFFFF"/>
                </a:solidFill>
                <a:latin typeface="Fjalla One"/>
                <a:ea typeface="Fjalla One"/>
                <a:cs typeface="Fjalla One"/>
                <a:sym typeface="Fjalla One"/>
              </a:rPr>
              <a:t>Youth Risk Behavior Survey Summary</a:t>
            </a:r>
            <a:endParaRPr sz="1900" u="sng" dirty="0">
              <a:solidFill>
                <a:srgbClr val="FFFFFF"/>
              </a:solidFill>
              <a:latin typeface="Fjalla One"/>
              <a:ea typeface="Fjalla One"/>
              <a:cs typeface="Fjalla One"/>
              <a:sym typeface="Fjalla One"/>
            </a:endParaRPr>
          </a:p>
        </p:txBody>
      </p:sp>
      <p:sp>
        <p:nvSpPr>
          <p:cNvPr id="456" name="Google Shape;456;p40"/>
          <p:cNvSpPr txBox="1"/>
          <p:nvPr/>
        </p:nvSpPr>
        <p:spPr>
          <a:xfrm>
            <a:off x="109950" y="2329900"/>
            <a:ext cx="8903420" cy="1426029"/>
          </a:xfrm>
          <a:prstGeom prst="rect">
            <a:avLst/>
          </a:prstGeom>
          <a:noFill/>
          <a:ln>
            <a:noFill/>
          </a:ln>
        </p:spPr>
        <p:txBody>
          <a:bodyPr spcFirstLastPara="1" wrap="square" lIns="91425" tIns="91425" rIns="91425" bIns="91425" anchor="t" anchorCtr="0">
            <a:noAutofit/>
          </a:bodyPr>
          <a:lstStyle/>
          <a:p>
            <a:pPr marL="501650" lvl="0" indent="-457200" algn="l" rtl="0">
              <a:spcBef>
                <a:spcPts val="0"/>
              </a:spcBef>
              <a:spcAft>
                <a:spcPts val="0"/>
              </a:spcAft>
              <a:buClr>
                <a:srgbClr val="FFFFFF"/>
              </a:buClr>
              <a:buSzPts val="2900"/>
              <a:buFont typeface="Courier New" panose="02070309020205020404" pitchFamily="49" charset="0"/>
              <a:buChar char="o"/>
            </a:pPr>
            <a:r>
              <a:rPr lang="en" sz="1900" dirty="0" smtClean="0">
                <a:solidFill>
                  <a:srgbClr val="FFFFFF"/>
                </a:solidFill>
                <a:latin typeface="Fjalla One"/>
                <a:ea typeface="Fjalla One"/>
                <a:cs typeface="Fjalla One"/>
                <a:sym typeface="Fjalla One"/>
              </a:rPr>
              <a:t>In </a:t>
            </a:r>
            <a:r>
              <a:rPr lang="en" sz="1900" dirty="0">
                <a:solidFill>
                  <a:srgbClr val="FFFFFF"/>
                </a:solidFill>
                <a:latin typeface="Fjalla One"/>
                <a:ea typeface="Fjalla One"/>
                <a:cs typeface="Fjalla One"/>
                <a:sym typeface="Fjalla One"/>
              </a:rPr>
              <a:t>this survey, we found a couple of statistics that we feel help support our Civics Action Project </a:t>
            </a:r>
            <a:r>
              <a:rPr lang="en" sz="1900" dirty="0" smtClean="0">
                <a:solidFill>
                  <a:srgbClr val="FFFFFF"/>
                </a:solidFill>
                <a:latin typeface="Fjalla One"/>
                <a:ea typeface="Fjalla One"/>
                <a:cs typeface="Fjalla One"/>
                <a:sym typeface="Fjalla One"/>
              </a:rPr>
              <a:t>tonight.</a:t>
            </a:r>
          </a:p>
          <a:p>
            <a:pPr marL="501650" lvl="0" indent="-457200" algn="l" rtl="0">
              <a:spcBef>
                <a:spcPts val="0"/>
              </a:spcBef>
              <a:spcAft>
                <a:spcPts val="0"/>
              </a:spcAft>
              <a:buClr>
                <a:srgbClr val="FFFFFF"/>
              </a:buClr>
              <a:buSzPts val="2900"/>
              <a:buFont typeface="Courier New" panose="02070309020205020404" pitchFamily="49" charset="0"/>
              <a:buChar char="o"/>
            </a:pPr>
            <a:endParaRPr lang="en" sz="1900" dirty="0">
              <a:solidFill>
                <a:srgbClr val="FFFFFF"/>
              </a:solidFill>
              <a:latin typeface="Fjalla One"/>
              <a:ea typeface="Fjalla One"/>
              <a:cs typeface="Fjalla One"/>
              <a:sym typeface="Fjalla One"/>
            </a:endParaRPr>
          </a:p>
          <a:p>
            <a:pPr marL="501650" lvl="0" indent="-457200">
              <a:buClr>
                <a:srgbClr val="FFFFFF"/>
              </a:buClr>
              <a:buSzPts val="2900"/>
              <a:buFont typeface="Courier New" panose="02070309020205020404" pitchFamily="49" charset="0"/>
              <a:buChar char="o"/>
            </a:pPr>
            <a:r>
              <a:rPr lang="en-US" sz="1900" dirty="0">
                <a:solidFill>
                  <a:srgbClr val="FFFFFF"/>
                </a:solidFill>
                <a:latin typeface="Fjalla One"/>
                <a:ea typeface="Fjalla One"/>
                <a:cs typeface="Fjalla One"/>
                <a:sym typeface="Fjalla One"/>
              </a:rPr>
              <a:t>According to the surveys, we found three areas that we would like to </a:t>
            </a:r>
            <a:r>
              <a:rPr lang="en-US" sz="1900" dirty="0" smtClean="0">
                <a:solidFill>
                  <a:srgbClr val="FFFFFF"/>
                </a:solidFill>
                <a:latin typeface="Fjalla One"/>
                <a:ea typeface="Fjalla One"/>
                <a:cs typeface="Fjalla One"/>
                <a:sym typeface="Fjalla One"/>
              </a:rPr>
              <a:t>discuss.</a:t>
            </a:r>
            <a:endParaRPr sz="1900" dirty="0">
              <a:solidFill>
                <a:srgbClr val="FFFFFF"/>
              </a:solidFill>
              <a:latin typeface="Fjalla One"/>
              <a:ea typeface="Fjalla One"/>
              <a:cs typeface="Fjalla One"/>
              <a:sym typeface="Fjalla One"/>
            </a:endParaRPr>
          </a:p>
        </p:txBody>
      </p:sp>
    </p:spTree>
    <p:extLst>
      <p:ext uri="{BB962C8B-B14F-4D97-AF65-F5344CB8AC3E}">
        <p14:creationId xmlns:p14="http://schemas.microsoft.com/office/powerpoint/2010/main" val="5198412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2"/>
          <p:cNvSpPr txBox="1"/>
          <p:nvPr/>
        </p:nvSpPr>
        <p:spPr>
          <a:xfrm>
            <a:off x="452250" y="263325"/>
            <a:ext cx="8239500" cy="52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u="sng" dirty="0">
              <a:latin typeface="Fjalla One"/>
              <a:ea typeface="Fjalla One"/>
              <a:cs typeface="Fjalla One"/>
              <a:sym typeface="Fjalla One"/>
            </a:endParaRPr>
          </a:p>
        </p:txBody>
      </p:sp>
      <p:sp>
        <p:nvSpPr>
          <p:cNvPr id="470" name="Google Shape;470;p42"/>
          <p:cNvSpPr txBox="1"/>
          <p:nvPr/>
        </p:nvSpPr>
        <p:spPr>
          <a:xfrm>
            <a:off x="262225" y="362575"/>
            <a:ext cx="8510100" cy="96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200" u="sng" dirty="0">
              <a:latin typeface="Fjalla One"/>
              <a:ea typeface="Fjalla One"/>
              <a:cs typeface="Fjalla One"/>
              <a:sym typeface="Fjalla One"/>
            </a:endParaRPr>
          </a:p>
        </p:txBody>
      </p:sp>
      <p:sp>
        <p:nvSpPr>
          <p:cNvPr id="471" name="Google Shape;471;p42"/>
          <p:cNvSpPr txBox="1"/>
          <p:nvPr/>
        </p:nvSpPr>
        <p:spPr>
          <a:xfrm>
            <a:off x="3625975" y="496900"/>
            <a:ext cx="26700" cy="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472" name="Google Shape;472;p42"/>
          <p:cNvSpPr txBox="1"/>
          <p:nvPr/>
        </p:nvSpPr>
        <p:spPr>
          <a:xfrm>
            <a:off x="389450" y="1168375"/>
            <a:ext cx="8382900" cy="3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Calibri"/>
                <a:ea typeface="Calibri"/>
                <a:cs typeface="Calibri"/>
                <a:sym typeface="Calibri"/>
              </a:rPr>
              <a:t>  </a:t>
            </a:r>
            <a:endParaRPr sz="6000" dirty="0">
              <a:latin typeface="Calibri"/>
              <a:ea typeface="Calibri"/>
              <a:cs typeface="Calibri"/>
              <a:sym typeface="Calibri"/>
            </a:endParaRPr>
          </a:p>
        </p:txBody>
      </p:sp>
      <p:pic>
        <p:nvPicPr>
          <p:cNvPr id="473" name="Google Shape;473;p42"/>
          <p:cNvPicPr preferRelativeResize="0"/>
          <p:nvPr/>
        </p:nvPicPr>
        <p:blipFill rotWithShape="1">
          <a:blip r:embed="rId3">
            <a:alphaModFix/>
          </a:blip>
          <a:srcRect l="1920" t="2868" r="3472" b="3402"/>
          <a:stretch/>
        </p:blipFill>
        <p:spPr>
          <a:xfrm>
            <a:off x="201450" y="147725"/>
            <a:ext cx="8756026" cy="4821200"/>
          </a:xfrm>
          <a:prstGeom prst="rect">
            <a:avLst/>
          </a:prstGeom>
          <a:noFill/>
          <a:ln>
            <a:noFill/>
          </a:ln>
        </p:spPr>
      </p:pic>
      <p:sp>
        <p:nvSpPr>
          <p:cNvPr id="8" name="Oval 7"/>
          <p:cNvSpPr/>
          <p:nvPr/>
        </p:nvSpPr>
        <p:spPr>
          <a:xfrm>
            <a:off x="2100982" y="2344425"/>
            <a:ext cx="4832586" cy="2111961"/>
          </a:xfrm>
          <a:prstGeom prst="ellipse">
            <a:avLst/>
          </a:prstGeom>
          <a:no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cxnSp>
        <p:nvCxnSpPr>
          <p:cNvPr id="3" name="Straight Arrow Connector 2"/>
          <p:cNvCxnSpPr/>
          <p:nvPr/>
        </p:nvCxnSpPr>
        <p:spPr>
          <a:xfrm>
            <a:off x="1728132" y="1323775"/>
            <a:ext cx="2030136" cy="228349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 name="Straight Arrow Connector 4"/>
          <p:cNvCxnSpPr/>
          <p:nvPr/>
        </p:nvCxnSpPr>
        <p:spPr>
          <a:xfrm flipH="1">
            <a:off x="5956183" y="1098958"/>
            <a:ext cx="1979802" cy="250830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3"/>
          <p:cNvSpPr txBox="1"/>
          <p:nvPr/>
        </p:nvSpPr>
        <p:spPr>
          <a:xfrm>
            <a:off x="452250" y="263325"/>
            <a:ext cx="8239500" cy="52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u="sng" dirty="0">
              <a:latin typeface="Fjalla One"/>
              <a:ea typeface="Fjalla One"/>
              <a:cs typeface="Fjalla One"/>
              <a:sym typeface="Fjalla One"/>
            </a:endParaRPr>
          </a:p>
        </p:txBody>
      </p:sp>
      <p:sp>
        <p:nvSpPr>
          <p:cNvPr id="479" name="Google Shape;479;p43"/>
          <p:cNvSpPr txBox="1"/>
          <p:nvPr/>
        </p:nvSpPr>
        <p:spPr>
          <a:xfrm>
            <a:off x="262225" y="362575"/>
            <a:ext cx="8510100" cy="96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200" u="sng" dirty="0">
              <a:latin typeface="Fjalla One"/>
              <a:ea typeface="Fjalla One"/>
              <a:cs typeface="Fjalla One"/>
              <a:sym typeface="Fjalla One"/>
            </a:endParaRPr>
          </a:p>
        </p:txBody>
      </p:sp>
      <p:sp>
        <p:nvSpPr>
          <p:cNvPr id="480" name="Google Shape;480;p43"/>
          <p:cNvSpPr txBox="1"/>
          <p:nvPr/>
        </p:nvSpPr>
        <p:spPr>
          <a:xfrm>
            <a:off x="3625975" y="496900"/>
            <a:ext cx="26700" cy="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a:ea typeface="Calibri"/>
              <a:cs typeface="Calibri"/>
              <a:sym typeface="Calibri"/>
            </a:endParaRPr>
          </a:p>
        </p:txBody>
      </p:sp>
      <p:pic>
        <p:nvPicPr>
          <p:cNvPr id="481" name="Google Shape;481;p43"/>
          <p:cNvPicPr preferRelativeResize="0"/>
          <p:nvPr/>
        </p:nvPicPr>
        <p:blipFill>
          <a:blip r:embed="rId3">
            <a:alphaModFix/>
          </a:blip>
          <a:stretch>
            <a:fillRect/>
          </a:stretch>
        </p:blipFill>
        <p:spPr>
          <a:xfrm>
            <a:off x="188025" y="195775"/>
            <a:ext cx="8756024" cy="4754050"/>
          </a:xfrm>
          <a:prstGeom prst="rect">
            <a:avLst/>
          </a:prstGeom>
          <a:noFill/>
          <a:ln>
            <a:noFill/>
          </a:ln>
        </p:spPr>
      </p:pic>
      <p:sp>
        <p:nvSpPr>
          <p:cNvPr id="2" name="Oval 1"/>
          <p:cNvSpPr/>
          <p:nvPr/>
        </p:nvSpPr>
        <p:spPr>
          <a:xfrm>
            <a:off x="2194489" y="2438400"/>
            <a:ext cx="4645572" cy="2091559"/>
          </a:xfrm>
          <a:prstGeom prst="ellipse">
            <a:avLst/>
          </a:prstGeom>
          <a:no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a:off x="1526796" y="1323775"/>
            <a:ext cx="2348918" cy="230026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6" name="Straight Arrow Connector 5"/>
          <p:cNvCxnSpPr/>
          <p:nvPr/>
        </p:nvCxnSpPr>
        <p:spPr>
          <a:xfrm flipH="1">
            <a:off x="5972961" y="1216404"/>
            <a:ext cx="2013358" cy="241602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4"/>
          <p:cNvSpPr txBox="1"/>
          <p:nvPr/>
        </p:nvSpPr>
        <p:spPr>
          <a:xfrm>
            <a:off x="452250" y="263325"/>
            <a:ext cx="8239500" cy="52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u="sng" dirty="0">
              <a:latin typeface="Fjalla One"/>
              <a:ea typeface="Fjalla One"/>
              <a:cs typeface="Fjalla One"/>
              <a:sym typeface="Fjalla One"/>
            </a:endParaRPr>
          </a:p>
        </p:txBody>
      </p:sp>
      <p:sp>
        <p:nvSpPr>
          <p:cNvPr id="487" name="Google Shape;487;p44"/>
          <p:cNvSpPr txBox="1"/>
          <p:nvPr/>
        </p:nvSpPr>
        <p:spPr>
          <a:xfrm>
            <a:off x="262225" y="362575"/>
            <a:ext cx="8510100" cy="96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200" u="sng" dirty="0">
              <a:latin typeface="Fjalla One"/>
              <a:ea typeface="Fjalla One"/>
              <a:cs typeface="Fjalla One"/>
              <a:sym typeface="Fjalla One"/>
            </a:endParaRPr>
          </a:p>
        </p:txBody>
      </p:sp>
      <p:sp>
        <p:nvSpPr>
          <p:cNvPr id="488" name="Google Shape;488;p44"/>
          <p:cNvSpPr txBox="1"/>
          <p:nvPr/>
        </p:nvSpPr>
        <p:spPr>
          <a:xfrm>
            <a:off x="3625975" y="496900"/>
            <a:ext cx="26700" cy="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489" name="Google Shape;489;p44"/>
          <p:cNvSpPr txBox="1"/>
          <p:nvPr/>
        </p:nvSpPr>
        <p:spPr>
          <a:xfrm>
            <a:off x="389450" y="1168375"/>
            <a:ext cx="8382900" cy="3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Calibri"/>
                <a:ea typeface="Calibri"/>
                <a:cs typeface="Calibri"/>
                <a:sym typeface="Calibri"/>
              </a:rPr>
              <a:t>  </a:t>
            </a:r>
            <a:endParaRPr sz="6000" dirty="0">
              <a:latin typeface="Calibri"/>
              <a:ea typeface="Calibri"/>
              <a:cs typeface="Calibri"/>
              <a:sym typeface="Calibri"/>
            </a:endParaRPr>
          </a:p>
        </p:txBody>
      </p:sp>
      <p:pic>
        <p:nvPicPr>
          <p:cNvPr id="490" name="Google Shape;490;p44"/>
          <p:cNvPicPr preferRelativeResize="0"/>
          <p:nvPr/>
        </p:nvPicPr>
        <p:blipFill>
          <a:blip r:embed="rId3">
            <a:alphaModFix/>
          </a:blip>
          <a:stretch>
            <a:fillRect/>
          </a:stretch>
        </p:blipFill>
        <p:spPr>
          <a:xfrm>
            <a:off x="134300" y="188025"/>
            <a:ext cx="8782900" cy="4754025"/>
          </a:xfrm>
          <a:prstGeom prst="rect">
            <a:avLst/>
          </a:prstGeom>
          <a:noFill/>
          <a:ln>
            <a:noFill/>
          </a:ln>
        </p:spPr>
      </p:pic>
      <p:sp>
        <p:nvSpPr>
          <p:cNvPr id="2" name="Oval 1"/>
          <p:cNvSpPr/>
          <p:nvPr/>
        </p:nvSpPr>
        <p:spPr>
          <a:xfrm>
            <a:off x="1965434" y="2396359"/>
            <a:ext cx="5181600" cy="2133600"/>
          </a:xfrm>
          <a:prstGeom prst="ellipse">
            <a:avLst/>
          </a:prstGeom>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a:off x="1524000" y="1168375"/>
            <a:ext cx="2284602" cy="248922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6" name="Straight Arrow Connector 5"/>
          <p:cNvCxnSpPr/>
          <p:nvPr/>
        </p:nvCxnSpPr>
        <p:spPr>
          <a:xfrm flipH="1">
            <a:off x="6048463" y="1168375"/>
            <a:ext cx="1676640" cy="242211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idx="4294967295"/>
          </p:nvPr>
        </p:nvSpPr>
        <p:spPr>
          <a:xfrm>
            <a:off x="0" y="312738"/>
            <a:ext cx="7505700" cy="954087"/>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0000"/>
              </a:buClr>
              <a:buSzPts val="3959"/>
              <a:buFont typeface="Calibri"/>
              <a:buNone/>
            </a:pPr>
            <a:r>
              <a:rPr lang="en" sz="3959">
                <a:solidFill>
                  <a:srgbClr val="000000"/>
                </a:solidFill>
                <a:latin typeface="Calibri"/>
                <a:ea typeface="Calibri"/>
                <a:cs typeface="Calibri"/>
                <a:sym typeface="Calibri"/>
              </a:rPr>
              <a:t/>
            </a:r>
            <a:br>
              <a:rPr lang="en" sz="3959">
                <a:solidFill>
                  <a:srgbClr val="000000"/>
                </a:solidFill>
                <a:latin typeface="Calibri"/>
                <a:ea typeface="Calibri"/>
                <a:cs typeface="Calibri"/>
                <a:sym typeface="Calibri"/>
              </a:rPr>
            </a:br>
            <a:r>
              <a:rPr lang="en" sz="3959">
                <a:solidFill>
                  <a:srgbClr val="000000"/>
                </a:solidFill>
                <a:latin typeface="Calibri"/>
                <a:ea typeface="Calibri"/>
                <a:cs typeface="Calibri"/>
                <a:sym typeface="Calibri"/>
              </a:rPr>
              <a:t/>
            </a:r>
            <a:br>
              <a:rPr lang="en" sz="3959">
                <a:solidFill>
                  <a:srgbClr val="000000"/>
                </a:solidFill>
                <a:latin typeface="Calibri"/>
                <a:ea typeface="Calibri"/>
                <a:cs typeface="Calibri"/>
                <a:sym typeface="Calibri"/>
              </a:rPr>
            </a:br>
            <a:endParaRPr dirty="0"/>
          </a:p>
        </p:txBody>
      </p:sp>
      <p:sp>
        <p:nvSpPr>
          <p:cNvPr id="496" name="Google Shape;496;p45"/>
          <p:cNvSpPr txBox="1">
            <a:spLocks noGrp="1"/>
          </p:cNvSpPr>
          <p:nvPr>
            <p:ph type="body" idx="4294967295"/>
          </p:nvPr>
        </p:nvSpPr>
        <p:spPr>
          <a:xfrm>
            <a:off x="454025" y="1589088"/>
            <a:ext cx="8689975" cy="334962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Font typeface="Arial"/>
              <a:buNone/>
            </a:pPr>
            <a:endParaRPr sz="1200" dirty="0">
              <a:solidFill>
                <a:srgbClr val="000000"/>
              </a:solidFill>
            </a:endParaRPr>
          </a:p>
          <a:p>
            <a:pPr marL="0" lvl="0" indent="0" algn="l" rtl="0">
              <a:lnSpc>
                <a:spcPct val="100000"/>
              </a:lnSpc>
              <a:spcBef>
                <a:spcPts val="0"/>
              </a:spcBef>
              <a:spcAft>
                <a:spcPts val="0"/>
              </a:spcAft>
              <a:buClr>
                <a:srgbClr val="000000"/>
              </a:buClr>
              <a:buFont typeface="Arial"/>
              <a:buNone/>
            </a:pPr>
            <a:endParaRPr sz="1200" dirty="0">
              <a:solidFill>
                <a:srgbClr val="000000"/>
              </a:solidFill>
            </a:endParaRPr>
          </a:p>
          <a:p>
            <a:pPr marL="0" lvl="0" indent="0" algn="l" rtl="0">
              <a:spcBef>
                <a:spcPts val="0"/>
              </a:spcBef>
              <a:spcAft>
                <a:spcPts val="1600"/>
              </a:spcAft>
              <a:buNone/>
            </a:pPr>
            <a:endParaRPr dirty="0"/>
          </a:p>
        </p:txBody>
      </p:sp>
      <p:sp>
        <p:nvSpPr>
          <p:cNvPr id="497" name="Google Shape;497;p45"/>
          <p:cNvSpPr txBox="1"/>
          <p:nvPr/>
        </p:nvSpPr>
        <p:spPr>
          <a:xfrm>
            <a:off x="5630950" y="732750"/>
            <a:ext cx="73470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dirty="0"/>
          </a:p>
        </p:txBody>
      </p:sp>
      <p:sp>
        <p:nvSpPr>
          <p:cNvPr id="499" name="Google Shape;499;p45"/>
          <p:cNvSpPr txBox="1"/>
          <p:nvPr/>
        </p:nvSpPr>
        <p:spPr>
          <a:xfrm>
            <a:off x="270699" y="78607"/>
            <a:ext cx="8635500" cy="9067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u="sng" dirty="0">
                <a:solidFill>
                  <a:schemeClr val="dk1"/>
                </a:solidFill>
                <a:latin typeface="Fjalla One" panose="020B0604020202020204" charset="0"/>
              </a:rPr>
              <a:t>CAP Public Service  Announcement </a:t>
            </a:r>
            <a:r>
              <a:rPr lang="en" sz="2400" u="sng" dirty="0" smtClean="0">
                <a:solidFill>
                  <a:schemeClr val="dk1"/>
                </a:solidFill>
                <a:latin typeface="Fjalla One" panose="020B0604020202020204" charset="0"/>
              </a:rPr>
              <a:t>Video</a:t>
            </a:r>
            <a:endParaRPr sz="2400" u="sng" dirty="0">
              <a:solidFill>
                <a:schemeClr val="dk1"/>
              </a:solidFill>
              <a:latin typeface="Fjalla One" panose="020B0604020202020204" charset="0"/>
            </a:endParaRPr>
          </a:p>
          <a:p>
            <a:pPr marL="0" lvl="0" indent="0" algn="ctr" rtl="0">
              <a:spcBef>
                <a:spcPts val="0"/>
              </a:spcBef>
              <a:spcAft>
                <a:spcPts val="0"/>
              </a:spcAft>
              <a:buNone/>
            </a:pPr>
            <a:r>
              <a:rPr lang="en" sz="2400" b="1" u="sng" dirty="0">
                <a:solidFill>
                  <a:schemeClr val="dk1"/>
                </a:solidFill>
                <a:latin typeface="Fjalla One" panose="020B0604020202020204" charset="0"/>
              </a:rPr>
              <a:t>Now Please Enjoy our PSA</a:t>
            </a:r>
            <a:endParaRPr sz="2400" u="sng" dirty="0">
              <a:latin typeface="Fjalla One" panose="020B0604020202020204" charset="0"/>
              <a:ea typeface="Calibri"/>
              <a:cs typeface="Calibri"/>
              <a:sym typeface="Calibri"/>
            </a:endParaRPr>
          </a:p>
          <a:p>
            <a:pPr marL="0" lvl="0" indent="0" algn="l" rtl="0">
              <a:spcBef>
                <a:spcPts val="0"/>
              </a:spcBef>
              <a:spcAft>
                <a:spcPts val="0"/>
              </a:spcAft>
              <a:buNone/>
            </a:pPr>
            <a:endParaRPr sz="2400" dirty="0">
              <a:latin typeface="Fjalla One" panose="020B0604020202020204" charset="0"/>
              <a:ea typeface="Calibri"/>
              <a:cs typeface="Calibri"/>
              <a:sym typeface="Calibri"/>
            </a:endParaRPr>
          </a:p>
        </p:txBody>
      </p:sp>
      <p:sp>
        <p:nvSpPr>
          <p:cNvPr id="4" name="TextBox 3"/>
          <p:cNvSpPr txBox="1"/>
          <p:nvPr/>
        </p:nvSpPr>
        <p:spPr>
          <a:xfrm>
            <a:off x="2387827" y="928391"/>
            <a:ext cx="5040086" cy="461665"/>
          </a:xfrm>
          <a:prstGeom prst="rect">
            <a:avLst/>
          </a:prstGeom>
          <a:noFill/>
        </p:spPr>
        <p:txBody>
          <a:bodyPr wrap="square" rtlCol="0">
            <a:spAutoFit/>
          </a:bodyPr>
          <a:lstStyle/>
          <a:p>
            <a:r>
              <a:rPr lang="en-US" sz="2400" dirty="0" smtClean="0">
                <a:latin typeface="Fjalla One" panose="020B0604020202020204" charset="0"/>
                <a:hlinkClick r:id="rId3"/>
              </a:rPr>
              <a:t>https://youtu.be/wdYCeGS8uFo</a:t>
            </a:r>
            <a:endParaRPr lang="en-US" sz="2400" dirty="0">
              <a:latin typeface="Fjalla One" panose="020B0604020202020204" charset="0"/>
            </a:endParaRPr>
          </a:p>
        </p:txBody>
      </p:sp>
      <p:pic>
        <p:nvPicPr>
          <p:cNvPr id="10" name="Google Shape;498;p45"/>
          <p:cNvPicPr preferRelativeResize="0"/>
          <p:nvPr/>
        </p:nvPicPr>
        <p:blipFill>
          <a:blip r:embed="rId4">
            <a:alphaModFix/>
          </a:blip>
          <a:stretch>
            <a:fillRect/>
          </a:stretch>
        </p:blipFill>
        <p:spPr>
          <a:xfrm>
            <a:off x="119743" y="1383374"/>
            <a:ext cx="8871857" cy="36567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7"/>
          <p:cNvSpPr txBox="1"/>
          <p:nvPr/>
        </p:nvSpPr>
        <p:spPr>
          <a:xfrm>
            <a:off x="1301850" y="179700"/>
            <a:ext cx="6714300" cy="1296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5000" b="0" i="0" u="sng" strike="noStrike" kern="0" cap="none" spc="0" normalizeH="0" baseline="0" noProof="0">
                <a:ln>
                  <a:noFill/>
                </a:ln>
                <a:solidFill>
                  <a:srgbClr val="FFFFFF"/>
                </a:solidFill>
                <a:effectLst/>
                <a:uLnTx/>
                <a:uFillTx/>
                <a:latin typeface="Arial"/>
                <a:cs typeface="Arial"/>
                <a:sym typeface="Arial"/>
              </a:rPr>
              <a:t>CAP Impact</a:t>
            </a:r>
            <a:endParaRPr kumimoji="0" sz="5000" b="0" i="0" u="sng" strike="noStrike" kern="0" cap="none" spc="0" normalizeH="0" baseline="0" noProof="0" dirty="0">
              <a:ln>
                <a:noFill/>
              </a:ln>
              <a:solidFill>
                <a:srgbClr val="FFFFFF"/>
              </a:solidFill>
              <a:effectLst/>
              <a:uLnTx/>
              <a:uFillTx/>
              <a:latin typeface="Arial"/>
              <a:cs typeface="Arial"/>
              <a:sym typeface="Arial"/>
            </a:endParaRPr>
          </a:p>
        </p:txBody>
      </p:sp>
      <p:pic>
        <p:nvPicPr>
          <p:cNvPr id="516" name="Google Shape;516;p47"/>
          <p:cNvPicPr preferRelativeResize="0"/>
          <p:nvPr/>
        </p:nvPicPr>
        <p:blipFill>
          <a:blip r:embed="rId3">
            <a:alphaModFix/>
          </a:blip>
          <a:stretch>
            <a:fillRect/>
          </a:stretch>
        </p:blipFill>
        <p:spPr>
          <a:xfrm>
            <a:off x="0" y="-1"/>
            <a:ext cx="9144000" cy="5143501"/>
          </a:xfrm>
          <a:prstGeom prst="rect">
            <a:avLst/>
          </a:prstGeom>
          <a:noFill/>
          <a:ln>
            <a:noFill/>
          </a:ln>
        </p:spPr>
      </p:pic>
      <p:sp>
        <p:nvSpPr>
          <p:cNvPr id="517" name="Google Shape;517;p47"/>
          <p:cNvSpPr txBox="1"/>
          <p:nvPr/>
        </p:nvSpPr>
        <p:spPr>
          <a:xfrm rot="-5400196">
            <a:off x="-1674304" y="1847477"/>
            <a:ext cx="5253900" cy="838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7200" b="0" i="0" u="none" strike="noStrike" kern="0" cap="none" spc="0" normalizeH="0" baseline="0" noProof="0">
                <a:ln>
                  <a:noFill/>
                </a:ln>
                <a:solidFill>
                  <a:srgbClr val="FFFFFF"/>
                </a:solidFill>
                <a:effectLst/>
                <a:uLnTx/>
                <a:uFillTx/>
                <a:latin typeface="Arial"/>
                <a:cs typeface="Arial"/>
                <a:sym typeface="Arial"/>
              </a:rPr>
              <a:t>C</a:t>
            </a:r>
            <a:r>
              <a:rPr kumimoji="0" lang="en" sz="1800" b="0" i="0" u="none" strike="noStrike" kern="0" cap="none" spc="0" normalizeH="0" baseline="0" noProof="0">
                <a:ln>
                  <a:noFill/>
                </a:ln>
                <a:solidFill>
                  <a:srgbClr val="FFFFFF"/>
                </a:solidFill>
                <a:effectLst/>
                <a:uLnTx/>
                <a:uFillTx/>
                <a:latin typeface="Arial"/>
                <a:cs typeface="Arial"/>
                <a:sym typeface="Arial"/>
              </a:rPr>
              <a:t>IVICS </a:t>
            </a:r>
            <a:r>
              <a:rPr kumimoji="0" lang="en" sz="7200" b="0" i="0" u="none" strike="noStrike" kern="0" cap="none" spc="0" normalizeH="0" baseline="0" noProof="0">
                <a:ln>
                  <a:noFill/>
                </a:ln>
                <a:solidFill>
                  <a:srgbClr val="FFFFFF"/>
                </a:solidFill>
                <a:effectLst/>
                <a:uLnTx/>
                <a:uFillTx/>
                <a:latin typeface="Arial"/>
                <a:cs typeface="Arial"/>
                <a:sym typeface="Arial"/>
              </a:rPr>
              <a:t>A</a:t>
            </a:r>
            <a:r>
              <a:rPr kumimoji="0" lang="en" sz="1800" b="0" i="0" u="none" strike="noStrike" kern="0" cap="none" spc="0" normalizeH="0" baseline="0" noProof="0">
                <a:ln>
                  <a:noFill/>
                </a:ln>
                <a:solidFill>
                  <a:srgbClr val="FFFFFF"/>
                </a:solidFill>
                <a:effectLst/>
                <a:uLnTx/>
                <a:uFillTx/>
                <a:latin typeface="Arial"/>
                <a:cs typeface="Arial"/>
                <a:sym typeface="Arial"/>
              </a:rPr>
              <a:t>CTION</a:t>
            </a:r>
            <a:r>
              <a:rPr kumimoji="0" lang="en" sz="7200" b="0" i="0" u="none" strike="noStrike" kern="0" cap="none" spc="0" normalizeH="0" baseline="0" noProof="0">
                <a:ln>
                  <a:noFill/>
                </a:ln>
                <a:solidFill>
                  <a:srgbClr val="FFFFFF"/>
                </a:solidFill>
                <a:effectLst/>
                <a:uLnTx/>
                <a:uFillTx/>
                <a:latin typeface="Arial"/>
                <a:cs typeface="Arial"/>
                <a:sym typeface="Arial"/>
              </a:rPr>
              <a:t>P</a:t>
            </a:r>
            <a:r>
              <a:rPr kumimoji="0" lang="en" sz="1800" b="0" i="0" u="none" strike="noStrike" kern="0" cap="none" spc="0" normalizeH="0" baseline="0" noProof="0">
                <a:ln>
                  <a:noFill/>
                </a:ln>
                <a:solidFill>
                  <a:srgbClr val="FFFFFF"/>
                </a:solidFill>
                <a:effectLst/>
                <a:uLnTx/>
                <a:uFillTx/>
                <a:latin typeface="Arial"/>
                <a:cs typeface="Arial"/>
                <a:sym typeface="Arial"/>
              </a:rPr>
              <a:t>ROJECT </a:t>
            </a:r>
            <a:endParaRPr kumimoji="0" sz="1800" b="0" i="0" u="none" strike="noStrike" kern="0" cap="none" spc="0" normalizeH="0" baseline="0" noProof="0" dirty="0">
              <a:ln>
                <a:noFill/>
              </a:ln>
              <a:solidFill>
                <a:srgbClr val="FFFFFF"/>
              </a:solidFill>
              <a:effectLst/>
              <a:uLnTx/>
              <a:uFillTx/>
              <a:latin typeface="Arial"/>
              <a:cs typeface="Arial"/>
              <a:sym typeface="Arial"/>
            </a:endParaRPr>
          </a:p>
        </p:txBody>
      </p:sp>
      <p:sp>
        <p:nvSpPr>
          <p:cNvPr id="518" name="Google Shape;518;p47"/>
          <p:cNvSpPr txBox="1"/>
          <p:nvPr/>
        </p:nvSpPr>
        <p:spPr>
          <a:xfrm rot="5400000">
            <a:off x="5508225" y="2247675"/>
            <a:ext cx="4308600" cy="10899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7200" b="0" i="0" u="none" strike="noStrike" kern="0" cap="none" spc="0" normalizeH="0" baseline="0" noProof="0">
                <a:ln>
                  <a:noFill/>
                </a:ln>
                <a:solidFill>
                  <a:srgbClr val="FFFFFF"/>
                </a:solidFill>
                <a:effectLst/>
                <a:uLnTx/>
                <a:uFillTx/>
                <a:latin typeface="Arial"/>
                <a:cs typeface="Arial"/>
                <a:sym typeface="Arial"/>
              </a:rPr>
              <a:t>C</a:t>
            </a:r>
            <a:r>
              <a:rPr kumimoji="0" lang="en" sz="2200" b="0" i="0" u="none" strike="noStrike" kern="0" cap="none" spc="0" normalizeH="0" baseline="0" noProof="0">
                <a:ln>
                  <a:noFill/>
                </a:ln>
                <a:solidFill>
                  <a:srgbClr val="FFFFFF"/>
                </a:solidFill>
                <a:effectLst/>
                <a:uLnTx/>
                <a:uFillTx/>
                <a:latin typeface="Arial"/>
                <a:cs typeface="Arial"/>
                <a:sym typeface="Arial"/>
              </a:rPr>
              <a:t>ivics</a:t>
            </a:r>
            <a:r>
              <a:rPr kumimoji="0" lang="en" sz="1800" b="0" i="0" u="none" strike="noStrike" kern="0" cap="none" spc="0" normalizeH="0" baseline="0" noProof="0">
                <a:ln>
                  <a:noFill/>
                </a:ln>
                <a:solidFill>
                  <a:srgbClr val="FFFFFF"/>
                </a:solidFill>
                <a:effectLst/>
                <a:uLnTx/>
                <a:uFillTx/>
                <a:latin typeface="Arial"/>
                <a:cs typeface="Arial"/>
                <a:sym typeface="Arial"/>
              </a:rPr>
              <a:t> </a:t>
            </a:r>
            <a:r>
              <a:rPr kumimoji="0" lang="en" sz="7200" b="0" i="0" u="none" strike="noStrike" kern="0" cap="none" spc="0" normalizeH="0" baseline="0" noProof="0">
                <a:ln>
                  <a:noFill/>
                </a:ln>
                <a:solidFill>
                  <a:srgbClr val="FFFFFF"/>
                </a:solidFill>
                <a:effectLst/>
                <a:uLnTx/>
                <a:uFillTx/>
                <a:latin typeface="Arial"/>
                <a:cs typeface="Arial"/>
                <a:sym typeface="Arial"/>
              </a:rPr>
              <a:t>A</a:t>
            </a:r>
            <a:r>
              <a:rPr kumimoji="0" lang="en" sz="2200" b="0" i="0" u="none" strike="noStrike" kern="0" cap="none" spc="0" normalizeH="0" baseline="0" noProof="0">
                <a:ln>
                  <a:noFill/>
                </a:ln>
                <a:solidFill>
                  <a:srgbClr val="FFFFFF"/>
                </a:solidFill>
                <a:effectLst/>
                <a:uLnTx/>
                <a:uFillTx/>
                <a:latin typeface="Arial"/>
                <a:cs typeface="Arial"/>
                <a:sym typeface="Arial"/>
              </a:rPr>
              <a:t>ction </a:t>
            </a:r>
            <a:r>
              <a:rPr kumimoji="0" lang="en" sz="7200" b="0" i="0" u="none" strike="noStrike" kern="0" cap="none" spc="0" normalizeH="0" baseline="0" noProof="0">
                <a:ln>
                  <a:noFill/>
                </a:ln>
                <a:solidFill>
                  <a:srgbClr val="FFFFFF"/>
                </a:solidFill>
                <a:effectLst/>
                <a:uLnTx/>
                <a:uFillTx/>
                <a:latin typeface="Arial"/>
                <a:cs typeface="Arial"/>
                <a:sym typeface="Arial"/>
              </a:rPr>
              <a:t>P</a:t>
            </a:r>
            <a:r>
              <a:rPr kumimoji="0" lang="en" sz="2200" b="0" i="0" u="none" strike="noStrike" kern="0" cap="none" spc="0" normalizeH="0" baseline="0" noProof="0">
                <a:ln>
                  <a:noFill/>
                </a:ln>
                <a:solidFill>
                  <a:srgbClr val="FFFFFF"/>
                </a:solidFill>
                <a:effectLst/>
                <a:uLnTx/>
                <a:uFillTx/>
                <a:latin typeface="Arial"/>
                <a:cs typeface="Arial"/>
                <a:sym typeface="Arial"/>
              </a:rPr>
              <a:t>roject</a:t>
            </a:r>
            <a:r>
              <a:rPr kumimoji="0" lang="en" sz="7200" b="0" i="0" u="none" strike="noStrike" kern="0" cap="none" spc="0" normalizeH="0" baseline="0" noProof="0">
                <a:ln>
                  <a:noFill/>
                </a:ln>
                <a:solidFill>
                  <a:srgbClr val="FFFFFF"/>
                </a:solidFill>
                <a:effectLst/>
                <a:uLnTx/>
                <a:uFillTx/>
                <a:latin typeface="Arial"/>
                <a:cs typeface="Arial"/>
                <a:sym typeface="Arial"/>
              </a:rPr>
              <a:t> </a:t>
            </a:r>
            <a:endParaRPr kumimoji="0" sz="7200" b="0" i="0" u="none" strike="noStrike" kern="0" cap="none" spc="0" normalizeH="0" baseline="0" noProof="0" dirty="0">
              <a:ln>
                <a:noFill/>
              </a:ln>
              <a:solidFill>
                <a:srgbClr val="FFFFFF"/>
              </a:solidFill>
              <a:effectLst/>
              <a:uLnTx/>
              <a:uFillTx/>
              <a:latin typeface="Arial"/>
              <a:cs typeface="Arial"/>
              <a:sym typeface="Arial"/>
            </a:endParaRPr>
          </a:p>
        </p:txBody>
      </p:sp>
      <p:sp>
        <p:nvSpPr>
          <p:cNvPr id="519" name="Google Shape;519;p47"/>
          <p:cNvSpPr txBox="1"/>
          <p:nvPr/>
        </p:nvSpPr>
        <p:spPr>
          <a:xfrm>
            <a:off x="2109992" y="0"/>
            <a:ext cx="3514027" cy="1098950"/>
          </a:xfrm>
          <a:prstGeom prst="rect">
            <a:avLst/>
          </a:prstGeom>
          <a:noFill/>
          <a:ln>
            <a:noFill/>
          </a:ln>
        </p:spPr>
        <p:txBody>
          <a:bodyPr spcFirstLastPara="1" wrap="square" lIns="91425" tIns="91425" rIns="91425" bIns="91425" anchor="t" anchorCtr="0">
            <a:noAutofit/>
          </a:bodyPr>
          <a:lstStyle/>
          <a:p>
            <a:pPr marL="45720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5000" b="0" i="0" u="sng" strike="noStrike" kern="0" cap="none" spc="0" normalizeH="0" baseline="0" noProof="0" dirty="0" smtClean="0">
                <a:ln>
                  <a:noFill/>
                </a:ln>
                <a:solidFill>
                  <a:srgbClr val="FFFFFF"/>
                </a:solidFill>
                <a:effectLst/>
                <a:uLnTx/>
                <a:uFillTx/>
                <a:latin typeface="Fjalla One" panose="020B0604020202020204" charset="0"/>
                <a:ea typeface="Calibri"/>
                <a:cs typeface="Calibri"/>
                <a:sym typeface="Calibri"/>
              </a:rPr>
              <a:t>CAP Impact</a:t>
            </a:r>
            <a:endParaRPr kumimoji="0" sz="5000" b="0" i="0" u="sng" strike="noStrike" kern="0" cap="none" spc="0" normalizeH="0" baseline="0" noProof="0" dirty="0">
              <a:ln>
                <a:noFill/>
              </a:ln>
              <a:solidFill>
                <a:srgbClr val="FFFFFF"/>
              </a:solidFill>
              <a:effectLst/>
              <a:uLnTx/>
              <a:uFillTx/>
              <a:latin typeface="Fjalla One" panose="020B0604020202020204" charset="0"/>
              <a:ea typeface="Calibri"/>
              <a:cs typeface="Calibri"/>
              <a:sym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625" y="984670"/>
            <a:ext cx="4382154" cy="3286616"/>
          </a:xfrm>
          <a:prstGeom prst="rect">
            <a:avLst/>
          </a:prstGeom>
        </p:spPr>
      </p:pic>
      <p:sp>
        <p:nvSpPr>
          <p:cNvPr id="5" name="Rectangle 4"/>
          <p:cNvSpPr/>
          <p:nvPr/>
        </p:nvSpPr>
        <p:spPr>
          <a:xfrm>
            <a:off x="2377586" y="4271286"/>
            <a:ext cx="2980304" cy="861774"/>
          </a:xfrm>
          <a:prstGeom prst="rect">
            <a:avLst/>
          </a:prstGeom>
        </p:spPr>
        <p:txBody>
          <a:bodyPr wrap="none">
            <a:spAutoFit/>
          </a:bodyPr>
          <a:lstStyle/>
          <a:p>
            <a:pPr marL="457200" lvl="0" algn="ctr"/>
            <a:r>
              <a:rPr lang="en-US" sz="5000" u="sng" dirty="0">
                <a:solidFill>
                  <a:srgbClr val="FFFFFF"/>
                </a:solidFill>
                <a:latin typeface="Fjalla One" panose="020B0604020202020204" charset="0"/>
                <a:ea typeface="Calibri"/>
                <a:cs typeface="Calibri"/>
                <a:sym typeface="Calibri"/>
              </a:rPr>
              <a:t>CAP Q &amp; A</a:t>
            </a:r>
            <a:endParaRPr lang="en-US" sz="5000" u="sng" dirty="0">
              <a:solidFill>
                <a:srgbClr val="FFFFFF"/>
              </a:solidFill>
              <a:latin typeface="Fjalla One" panose="020B0604020202020204" charset="0"/>
              <a:ea typeface="Calibri"/>
              <a:cs typeface="Calibri"/>
              <a:sym typeface="Calibri"/>
            </a:endParaRPr>
          </a:p>
        </p:txBody>
      </p:sp>
    </p:spTree>
    <p:extLst>
      <p:ext uri="{BB962C8B-B14F-4D97-AF65-F5344CB8AC3E}">
        <p14:creationId xmlns:p14="http://schemas.microsoft.com/office/powerpoint/2010/main" val="24755818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6"/>
          <p:cNvSpPr txBox="1">
            <a:spLocks noGrp="1"/>
          </p:cNvSpPr>
          <p:nvPr>
            <p:ph type="body" idx="4294967295"/>
          </p:nvPr>
        </p:nvSpPr>
        <p:spPr>
          <a:xfrm>
            <a:off x="0" y="1279525"/>
            <a:ext cx="4687888" cy="3673475"/>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3000">
                <a:latin typeface="Fjalla One"/>
                <a:ea typeface="Fjalla One"/>
                <a:cs typeface="Fjalla One"/>
                <a:sym typeface="Fjalla One"/>
              </a:rPr>
              <a:t> </a:t>
            </a:r>
            <a:endParaRPr sz="3000" dirty="0">
              <a:latin typeface="Fjalla One"/>
              <a:ea typeface="Fjalla One"/>
              <a:cs typeface="Fjalla One"/>
              <a:sym typeface="Fjalla One"/>
            </a:endParaRPr>
          </a:p>
          <a:p>
            <a:pPr marL="0" lvl="0" indent="0" algn="l" rtl="0">
              <a:spcBef>
                <a:spcPts val="1600"/>
              </a:spcBef>
              <a:spcAft>
                <a:spcPts val="1600"/>
              </a:spcAft>
              <a:buNone/>
            </a:pPr>
            <a:endParaRPr sz="2400" dirty="0"/>
          </a:p>
        </p:txBody>
      </p:sp>
      <p:sp>
        <p:nvSpPr>
          <p:cNvPr id="344" name="Google Shape;344;p26"/>
          <p:cNvSpPr txBox="1"/>
          <p:nvPr/>
        </p:nvSpPr>
        <p:spPr>
          <a:xfrm>
            <a:off x="305053" y="257267"/>
            <a:ext cx="8838947" cy="102225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u="sng" dirty="0">
                <a:solidFill>
                  <a:srgbClr val="FFFFFF"/>
                </a:solidFill>
                <a:latin typeface="Fjalla One" panose="020B0604020202020204" charset="0"/>
                <a:ea typeface="Impact"/>
                <a:cs typeface="Impact"/>
                <a:sym typeface="Impact"/>
              </a:rPr>
              <a:t>CAP ISSUE </a:t>
            </a:r>
            <a:r>
              <a:rPr lang="en" sz="2400" u="sng" dirty="0" smtClean="0">
                <a:solidFill>
                  <a:srgbClr val="FFFFFF"/>
                </a:solidFill>
                <a:latin typeface="Fjalla One" panose="020B0604020202020204" charset="0"/>
                <a:ea typeface="Impact"/>
                <a:cs typeface="Impact"/>
                <a:sym typeface="Impact"/>
              </a:rPr>
              <a:t>INTRODUCTION-At the National Level</a:t>
            </a:r>
          </a:p>
          <a:p>
            <a:pPr marL="0" lvl="0" indent="0" algn="ctr" rtl="0">
              <a:spcBef>
                <a:spcPts val="0"/>
              </a:spcBef>
              <a:spcAft>
                <a:spcPts val="0"/>
              </a:spcAft>
              <a:buNone/>
            </a:pPr>
            <a:r>
              <a:rPr lang="en" sz="2400" u="sng" dirty="0" smtClean="0">
                <a:solidFill>
                  <a:srgbClr val="FFFFFF"/>
                </a:solidFill>
                <a:latin typeface="Fjalla One" panose="020B0604020202020204" charset="0"/>
                <a:ea typeface="Impact"/>
                <a:cs typeface="Impact"/>
                <a:sym typeface="Impact"/>
              </a:rPr>
              <a:t>(According to the CDC’s National Youth Risk Behavioral Survey) </a:t>
            </a:r>
            <a:endParaRPr sz="2400" u="sng" dirty="0">
              <a:solidFill>
                <a:srgbClr val="FFFFFF"/>
              </a:solidFill>
              <a:latin typeface="Fjalla One" panose="020B0604020202020204" charset="0"/>
              <a:ea typeface="Impact"/>
              <a:cs typeface="Impact"/>
              <a:sym typeface="Impact"/>
            </a:endParaRPr>
          </a:p>
          <a:p>
            <a:pPr marL="0" lvl="0" indent="0" algn="ctr" rtl="0">
              <a:spcBef>
                <a:spcPts val="0"/>
              </a:spcBef>
              <a:spcAft>
                <a:spcPts val="0"/>
              </a:spcAft>
              <a:buNone/>
            </a:pPr>
            <a:r>
              <a:rPr lang="en" sz="3000" u="sng" dirty="0">
                <a:highlight>
                  <a:srgbClr val="6D9EEB"/>
                </a:highlight>
                <a:latin typeface="Calibri"/>
                <a:ea typeface="Calibri"/>
                <a:cs typeface="Calibri"/>
                <a:sym typeface="Calibri"/>
              </a:rPr>
              <a:t> </a:t>
            </a:r>
            <a:endParaRPr sz="3000" u="sng" dirty="0">
              <a:highlight>
                <a:srgbClr val="6D9EEB"/>
              </a:highlight>
              <a:latin typeface="Calibri"/>
              <a:ea typeface="Calibri"/>
              <a:cs typeface="Calibri"/>
              <a:sym typeface="Calibri"/>
            </a:endParaRPr>
          </a:p>
        </p:txBody>
      </p:sp>
      <p:sp>
        <p:nvSpPr>
          <p:cNvPr id="345" name="Google Shape;345;p26"/>
          <p:cNvSpPr txBox="1"/>
          <p:nvPr/>
        </p:nvSpPr>
        <p:spPr>
          <a:xfrm>
            <a:off x="243040" y="1615083"/>
            <a:ext cx="4688100" cy="3863975"/>
          </a:xfrm>
          <a:prstGeom prst="rect">
            <a:avLst/>
          </a:prstGeom>
          <a:noFill/>
          <a:ln>
            <a:noFill/>
          </a:ln>
        </p:spPr>
        <p:txBody>
          <a:bodyPr spcFirstLastPara="1" wrap="square" lIns="91425" tIns="91425" rIns="91425" bIns="91425" anchor="t" anchorCtr="0">
            <a:noAutofit/>
          </a:bodyPr>
          <a:lstStyle/>
          <a:p>
            <a:pPr marL="463550" lvl="0" indent="-342900" algn="l" rtl="0">
              <a:spcBef>
                <a:spcPts val="0"/>
              </a:spcBef>
              <a:spcAft>
                <a:spcPts val="0"/>
              </a:spcAft>
              <a:buClr>
                <a:srgbClr val="FFFFFF"/>
              </a:buClr>
              <a:buSzPts val="1700"/>
              <a:buFont typeface="Courier New" panose="02070309020205020404" pitchFamily="49" charset="0"/>
              <a:buChar char="o"/>
            </a:pPr>
            <a:r>
              <a:rPr lang="en" sz="1900" dirty="0" smtClean="0">
                <a:solidFill>
                  <a:schemeClr val="accent6">
                    <a:lumMod val="60000"/>
                    <a:lumOff val="40000"/>
                  </a:schemeClr>
                </a:solidFill>
                <a:latin typeface="Fjalla One"/>
                <a:ea typeface="Fjalla One"/>
                <a:cs typeface="Fjalla One"/>
                <a:sym typeface="Fjalla One"/>
              </a:rPr>
              <a:t>7.1</a:t>
            </a:r>
            <a:r>
              <a:rPr lang="en" sz="1900" dirty="0">
                <a:solidFill>
                  <a:schemeClr val="accent6">
                    <a:lumMod val="60000"/>
                    <a:lumOff val="40000"/>
                  </a:schemeClr>
                </a:solidFill>
                <a:latin typeface="Fjalla One"/>
                <a:ea typeface="Fjalla One"/>
                <a:cs typeface="Fjalla One"/>
                <a:sym typeface="Fjalla One"/>
              </a:rPr>
              <a:t>% </a:t>
            </a:r>
            <a:r>
              <a:rPr lang="en" sz="1900" dirty="0">
                <a:solidFill>
                  <a:srgbClr val="FFFFFF"/>
                </a:solidFill>
                <a:latin typeface="Fjalla One"/>
                <a:ea typeface="Fjalla One"/>
                <a:cs typeface="Fjalla One"/>
                <a:sym typeface="Fjalla One"/>
              </a:rPr>
              <a:t>of children </a:t>
            </a:r>
            <a:r>
              <a:rPr lang="en" sz="1900" dirty="0" smtClean="0">
                <a:solidFill>
                  <a:srgbClr val="FFFFFF"/>
                </a:solidFill>
                <a:latin typeface="Fjalla One"/>
                <a:ea typeface="Fjalla One"/>
                <a:cs typeface="Fjalla One"/>
                <a:sym typeface="Fjalla One"/>
              </a:rPr>
              <a:t>ages </a:t>
            </a:r>
            <a:r>
              <a:rPr lang="en" sz="1900" dirty="0">
                <a:solidFill>
                  <a:srgbClr val="FFFFFF"/>
                </a:solidFill>
                <a:latin typeface="Fjalla One"/>
                <a:ea typeface="Fjalla One"/>
                <a:cs typeface="Fjalla One"/>
                <a:sym typeface="Fjalla One"/>
              </a:rPr>
              <a:t>3-17 years (approximately 4.4 million) </a:t>
            </a:r>
            <a:r>
              <a:rPr lang="en" sz="1900" dirty="0" smtClean="0">
                <a:solidFill>
                  <a:schemeClr val="accent6">
                    <a:lumMod val="60000"/>
                    <a:lumOff val="40000"/>
                  </a:schemeClr>
                </a:solidFill>
                <a:latin typeface="Fjalla One"/>
                <a:ea typeface="Fjalla One"/>
                <a:cs typeface="Fjalla One"/>
                <a:sym typeface="Fjalla One"/>
              </a:rPr>
              <a:t>have been </a:t>
            </a:r>
            <a:r>
              <a:rPr lang="en" sz="1900" dirty="0">
                <a:solidFill>
                  <a:schemeClr val="accent6">
                    <a:lumMod val="60000"/>
                    <a:lumOff val="40000"/>
                  </a:schemeClr>
                </a:solidFill>
                <a:latin typeface="Fjalla One"/>
                <a:ea typeface="Fjalla One"/>
                <a:cs typeface="Fjalla One"/>
                <a:sym typeface="Fjalla One"/>
              </a:rPr>
              <a:t>diagnosed </a:t>
            </a:r>
            <a:r>
              <a:rPr lang="en" sz="1900" dirty="0" smtClean="0">
                <a:solidFill>
                  <a:schemeClr val="accent6">
                    <a:lumMod val="60000"/>
                    <a:lumOff val="40000"/>
                  </a:schemeClr>
                </a:solidFill>
                <a:latin typeface="Fjalla One"/>
                <a:ea typeface="Fjalla One"/>
                <a:cs typeface="Fjalla One"/>
                <a:sym typeface="Fjalla One"/>
              </a:rPr>
              <a:t>with anxiety.</a:t>
            </a:r>
          </a:p>
          <a:p>
            <a:pPr marL="457200" lvl="0" indent="-336550" algn="l" rtl="0">
              <a:spcBef>
                <a:spcPts val="0"/>
              </a:spcBef>
              <a:spcAft>
                <a:spcPts val="0"/>
              </a:spcAft>
              <a:buClr>
                <a:srgbClr val="FFFFFF"/>
              </a:buClr>
              <a:buSzPts val="1700"/>
              <a:buFont typeface="Courier New" panose="02070309020205020404" pitchFamily="49" charset="0"/>
              <a:buChar char="o"/>
            </a:pPr>
            <a:endParaRPr lang="en" sz="1900" dirty="0">
              <a:solidFill>
                <a:schemeClr val="accent6">
                  <a:lumMod val="60000"/>
                  <a:lumOff val="40000"/>
                </a:schemeClr>
              </a:solidFill>
              <a:latin typeface="Fjalla One"/>
              <a:ea typeface="Fjalla One"/>
              <a:cs typeface="Fjalla One"/>
              <a:sym typeface="Fjalla One"/>
            </a:endParaRPr>
          </a:p>
          <a:p>
            <a:pPr marL="120650" lvl="0" algn="l" rtl="0">
              <a:spcBef>
                <a:spcPts val="0"/>
              </a:spcBef>
              <a:spcAft>
                <a:spcPts val="0"/>
              </a:spcAft>
              <a:buClr>
                <a:srgbClr val="FFFFFF"/>
              </a:buClr>
              <a:buSzPts val="1700"/>
            </a:pPr>
            <a:endParaRPr lang="en" sz="1900" dirty="0">
              <a:solidFill>
                <a:schemeClr val="accent6">
                  <a:lumMod val="60000"/>
                  <a:lumOff val="40000"/>
                </a:schemeClr>
              </a:solidFill>
              <a:latin typeface="Fjalla One"/>
              <a:ea typeface="Fjalla One"/>
              <a:cs typeface="Fjalla One"/>
              <a:sym typeface="Fjalla One"/>
            </a:endParaRPr>
          </a:p>
          <a:p>
            <a:pPr marL="120650" lvl="0" algn="l" rtl="0">
              <a:spcBef>
                <a:spcPts val="0"/>
              </a:spcBef>
              <a:spcAft>
                <a:spcPts val="0"/>
              </a:spcAft>
              <a:buClr>
                <a:srgbClr val="FFFFFF"/>
              </a:buClr>
              <a:buSzPts val="1700"/>
            </a:pPr>
            <a:endParaRPr sz="1900" dirty="0">
              <a:solidFill>
                <a:schemeClr val="accent6">
                  <a:lumMod val="60000"/>
                  <a:lumOff val="40000"/>
                </a:schemeClr>
              </a:solidFill>
              <a:latin typeface="Fjalla One"/>
              <a:ea typeface="Fjalla One"/>
              <a:cs typeface="Fjalla One"/>
              <a:sym typeface="Fjalla One"/>
            </a:endParaRPr>
          </a:p>
          <a:p>
            <a:pPr marL="457200" lvl="0" indent="-336550" algn="l" rtl="0">
              <a:spcBef>
                <a:spcPts val="0"/>
              </a:spcBef>
              <a:spcAft>
                <a:spcPts val="0"/>
              </a:spcAft>
              <a:buClr>
                <a:srgbClr val="FFFFFF"/>
              </a:buClr>
              <a:buSzPts val="1700"/>
              <a:buFont typeface="Courier New" panose="02070309020205020404" pitchFamily="49" charset="0"/>
              <a:buChar char="o"/>
            </a:pPr>
            <a:r>
              <a:rPr lang="en" sz="1900" dirty="0">
                <a:solidFill>
                  <a:schemeClr val="accent6">
                    <a:lumMod val="60000"/>
                    <a:lumOff val="40000"/>
                  </a:schemeClr>
                </a:solidFill>
                <a:latin typeface="Fjalla One"/>
                <a:ea typeface="Fjalla One"/>
                <a:cs typeface="Fjalla One"/>
                <a:sym typeface="Fjalla One"/>
              </a:rPr>
              <a:t>3.2% </a:t>
            </a:r>
            <a:r>
              <a:rPr lang="en" sz="1900" dirty="0">
                <a:solidFill>
                  <a:srgbClr val="FFFFFF"/>
                </a:solidFill>
                <a:latin typeface="Fjalla One"/>
                <a:ea typeface="Fjalla One"/>
                <a:cs typeface="Fjalla One"/>
                <a:sym typeface="Fjalla One"/>
              </a:rPr>
              <a:t>of children </a:t>
            </a:r>
            <a:r>
              <a:rPr lang="en" sz="1900" dirty="0" smtClean="0">
                <a:solidFill>
                  <a:srgbClr val="FFFFFF"/>
                </a:solidFill>
                <a:latin typeface="Fjalla One"/>
                <a:ea typeface="Fjalla One"/>
                <a:cs typeface="Fjalla One"/>
                <a:sym typeface="Fjalla One"/>
              </a:rPr>
              <a:t>ages </a:t>
            </a:r>
            <a:r>
              <a:rPr lang="en" sz="1900" dirty="0">
                <a:solidFill>
                  <a:srgbClr val="FFFFFF"/>
                </a:solidFill>
                <a:latin typeface="Fjalla One"/>
                <a:ea typeface="Fjalla One"/>
                <a:cs typeface="Fjalla One"/>
                <a:sym typeface="Fjalla One"/>
              </a:rPr>
              <a:t>3-17 years (approximately 1.9 million) </a:t>
            </a:r>
            <a:r>
              <a:rPr lang="en" sz="1900" dirty="0">
                <a:solidFill>
                  <a:schemeClr val="accent6">
                    <a:lumMod val="60000"/>
                    <a:lumOff val="40000"/>
                  </a:schemeClr>
                </a:solidFill>
                <a:latin typeface="Fjalla One"/>
                <a:ea typeface="Fjalla One"/>
                <a:cs typeface="Fjalla One"/>
                <a:sym typeface="Fjalla One"/>
              </a:rPr>
              <a:t>have been  diagnosed with depression </a:t>
            </a:r>
            <a:r>
              <a:rPr lang="en" sz="1900" dirty="0">
                <a:solidFill>
                  <a:srgbClr val="FFFFFF"/>
                </a:solidFill>
                <a:latin typeface="Fjalla One"/>
                <a:ea typeface="Fjalla One"/>
                <a:cs typeface="Fjalla One"/>
                <a:sym typeface="Fjalla One"/>
              </a:rPr>
              <a:t>according to figures </a:t>
            </a:r>
            <a:r>
              <a:rPr lang="en" sz="1900" dirty="0" smtClean="0">
                <a:solidFill>
                  <a:srgbClr val="FFFFFF"/>
                </a:solidFill>
                <a:latin typeface="Fjalla One"/>
                <a:ea typeface="Fjalla One"/>
                <a:cs typeface="Fjalla One"/>
                <a:sym typeface="Fjalla One"/>
              </a:rPr>
              <a:t>released by the CDC.</a:t>
            </a:r>
            <a:endParaRPr sz="1900" dirty="0">
              <a:solidFill>
                <a:srgbClr val="FFFFFF"/>
              </a:solidFill>
              <a:latin typeface="Fjalla One"/>
              <a:ea typeface="Fjalla One"/>
              <a:cs typeface="Fjalla One"/>
              <a:sym typeface="Fjalla One"/>
            </a:endParaRPr>
          </a:p>
        </p:txBody>
      </p:sp>
      <p:pic>
        <p:nvPicPr>
          <p:cNvPr id="346" name="Google Shape;346;p26"/>
          <p:cNvPicPr preferRelativeResize="0"/>
          <p:nvPr/>
        </p:nvPicPr>
        <p:blipFill>
          <a:blip r:embed="rId3">
            <a:alphaModFix/>
          </a:blip>
          <a:stretch>
            <a:fillRect/>
          </a:stretch>
        </p:blipFill>
        <p:spPr>
          <a:xfrm>
            <a:off x="5174391" y="1719495"/>
            <a:ext cx="3204594" cy="2793534"/>
          </a:xfrm>
          <a:prstGeom prst="rect">
            <a:avLst/>
          </a:prstGeom>
          <a:noFill/>
          <a:ln>
            <a:noFill/>
          </a:ln>
        </p:spPr>
      </p:pic>
    </p:spTree>
    <p:extLst>
      <p:ext uri="{BB962C8B-B14F-4D97-AF65-F5344CB8AC3E}">
        <p14:creationId xmlns:p14="http://schemas.microsoft.com/office/powerpoint/2010/main" val="3070851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8"/>
          <p:cNvSpPr txBox="1">
            <a:spLocks noGrp="1"/>
          </p:cNvSpPr>
          <p:nvPr>
            <p:ph type="body" idx="1"/>
          </p:nvPr>
        </p:nvSpPr>
        <p:spPr>
          <a:xfrm>
            <a:off x="278300" y="1279725"/>
            <a:ext cx="4688100" cy="3672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3000">
                <a:latin typeface="Fjalla One"/>
                <a:ea typeface="Fjalla One"/>
                <a:cs typeface="Fjalla One"/>
                <a:sym typeface="Fjalla One"/>
              </a:rPr>
              <a:t> </a:t>
            </a:r>
            <a:endParaRPr sz="3000" dirty="0">
              <a:latin typeface="Fjalla One"/>
              <a:ea typeface="Fjalla One"/>
              <a:cs typeface="Fjalla One"/>
              <a:sym typeface="Fjalla One"/>
            </a:endParaRPr>
          </a:p>
          <a:p>
            <a:pPr marL="0" lvl="0" indent="0" algn="l" rtl="0">
              <a:spcBef>
                <a:spcPts val="1600"/>
              </a:spcBef>
              <a:spcAft>
                <a:spcPts val="1600"/>
              </a:spcAft>
              <a:buNone/>
            </a:pPr>
            <a:endParaRPr sz="2400" dirty="0"/>
          </a:p>
        </p:txBody>
      </p:sp>
      <p:pic>
        <p:nvPicPr>
          <p:cNvPr id="358" name="Google Shape;358;p28"/>
          <p:cNvPicPr preferRelativeResize="0"/>
          <p:nvPr/>
        </p:nvPicPr>
        <p:blipFill>
          <a:blip r:embed="rId3">
            <a:alphaModFix/>
          </a:blip>
          <a:stretch>
            <a:fillRect/>
          </a:stretch>
        </p:blipFill>
        <p:spPr>
          <a:xfrm>
            <a:off x="192037" y="248786"/>
            <a:ext cx="8742599" cy="4719800"/>
          </a:xfrm>
          <a:prstGeom prst="rect">
            <a:avLst/>
          </a:prstGeom>
          <a:noFill/>
          <a:ln>
            <a:noFill/>
          </a:ln>
        </p:spPr>
      </p:pic>
      <p:cxnSp>
        <p:nvCxnSpPr>
          <p:cNvPr id="5" name="Straight Arrow Connector 4"/>
          <p:cNvCxnSpPr/>
          <p:nvPr/>
        </p:nvCxnSpPr>
        <p:spPr>
          <a:xfrm flipH="1">
            <a:off x="7483366" y="704193"/>
            <a:ext cx="1376855" cy="1891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966400" y="1408386"/>
            <a:ext cx="1381848" cy="1881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8300" y="2144110"/>
            <a:ext cx="4889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8300" y="2753710"/>
            <a:ext cx="415383"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50947" y="2079411"/>
            <a:ext cx="2239398" cy="159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62777" y="2586933"/>
            <a:ext cx="1220589" cy="166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62776" y="3251622"/>
            <a:ext cx="1220589" cy="166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50947" y="2734474"/>
            <a:ext cx="1220589" cy="166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7644625" y="2567161"/>
            <a:ext cx="450764" cy="246221"/>
          </a:xfrm>
          <a:prstGeom prst="rect">
            <a:avLst/>
          </a:prstGeom>
          <a:noFill/>
        </p:spPr>
        <p:txBody>
          <a:bodyPr wrap="none" rtlCol="0">
            <a:spAutoFit/>
          </a:bodyPr>
          <a:lstStyle/>
          <a:p>
            <a:r>
              <a:rPr lang="en-US" sz="1000" dirty="0" smtClean="0">
                <a:latin typeface="Fjalla One" panose="020B0604020202020204" charset="0"/>
              </a:rPr>
              <a:t>2.7%</a:t>
            </a:r>
            <a:endParaRPr lang="en-US" sz="1000" dirty="0">
              <a:latin typeface="Fjalla One" panose="020B0604020202020204" charset="0"/>
            </a:endParaRPr>
          </a:p>
        </p:txBody>
      </p:sp>
      <p:sp>
        <p:nvSpPr>
          <p:cNvPr id="4" name="TextBox 3"/>
          <p:cNvSpPr txBox="1"/>
          <p:nvPr/>
        </p:nvSpPr>
        <p:spPr>
          <a:xfrm>
            <a:off x="7662180" y="3211899"/>
            <a:ext cx="629174" cy="246221"/>
          </a:xfrm>
          <a:prstGeom prst="rect">
            <a:avLst/>
          </a:prstGeom>
          <a:noFill/>
        </p:spPr>
        <p:txBody>
          <a:bodyPr wrap="square" rtlCol="0">
            <a:spAutoFit/>
          </a:bodyPr>
          <a:lstStyle/>
          <a:p>
            <a:r>
              <a:rPr lang="en-US" sz="1000" b="1" dirty="0" smtClean="0"/>
              <a:t>2.3%</a:t>
            </a:r>
            <a:endParaRPr lang="en-US" sz="1000" b="1"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9"/>
          <p:cNvSpPr txBox="1">
            <a:spLocks noGrp="1"/>
          </p:cNvSpPr>
          <p:nvPr>
            <p:ph type="body" idx="1"/>
          </p:nvPr>
        </p:nvSpPr>
        <p:spPr>
          <a:xfrm>
            <a:off x="278300" y="1279725"/>
            <a:ext cx="4019100" cy="36219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3000" dirty="0">
              <a:latin typeface="Fjalla One"/>
              <a:ea typeface="Fjalla One"/>
              <a:cs typeface="Fjalla One"/>
              <a:sym typeface="Fjalla One"/>
            </a:endParaRPr>
          </a:p>
          <a:p>
            <a:pPr marL="0" lvl="0" indent="0" algn="l" rtl="0">
              <a:spcBef>
                <a:spcPts val="1600"/>
              </a:spcBef>
              <a:spcAft>
                <a:spcPts val="1600"/>
              </a:spcAft>
              <a:buNone/>
            </a:pPr>
            <a:endParaRPr sz="2400" dirty="0"/>
          </a:p>
        </p:txBody>
      </p:sp>
      <p:sp>
        <p:nvSpPr>
          <p:cNvPr id="364" name="Google Shape;364;p29"/>
          <p:cNvSpPr txBox="1"/>
          <p:nvPr/>
        </p:nvSpPr>
        <p:spPr>
          <a:xfrm>
            <a:off x="4177775" y="296125"/>
            <a:ext cx="4688100" cy="98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dirty="0">
                <a:solidFill>
                  <a:srgbClr val="FFFFFF"/>
                </a:solidFill>
                <a:latin typeface="Fjalla One"/>
                <a:ea typeface="Fjalla One"/>
                <a:cs typeface="Fjalla One"/>
                <a:sym typeface="Fjalla One"/>
              </a:rPr>
              <a:t>Sandy Hook Elementary, Columbine High &amp; Parkland</a:t>
            </a:r>
            <a:endParaRPr sz="2400" b="1" u="sng" dirty="0">
              <a:solidFill>
                <a:srgbClr val="FFFFFF"/>
              </a:solidFill>
              <a:latin typeface="Fjalla One"/>
              <a:ea typeface="Fjalla One"/>
              <a:cs typeface="Fjalla One"/>
              <a:sym typeface="Fjalla One"/>
            </a:endParaRPr>
          </a:p>
          <a:p>
            <a:pPr marL="0" lvl="0" indent="0" algn="ctr" rtl="0">
              <a:spcBef>
                <a:spcPts val="0"/>
              </a:spcBef>
              <a:spcAft>
                <a:spcPts val="0"/>
              </a:spcAft>
              <a:buNone/>
            </a:pPr>
            <a:endParaRPr sz="2800" b="1" u="sng" dirty="0">
              <a:solidFill>
                <a:srgbClr val="FFFFFF"/>
              </a:solidFill>
              <a:latin typeface="Fjalla One"/>
              <a:ea typeface="Fjalla One"/>
              <a:cs typeface="Fjalla One"/>
              <a:sym typeface="Fjalla One"/>
            </a:endParaRPr>
          </a:p>
          <a:p>
            <a:pPr marL="457200" lvl="0" indent="-349250" algn="l" rtl="0">
              <a:spcBef>
                <a:spcPts val="0"/>
              </a:spcBef>
              <a:spcAft>
                <a:spcPts val="0"/>
              </a:spcAft>
              <a:buClr>
                <a:srgbClr val="FFFFFF"/>
              </a:buClr>
              <a:buSzPts val="1900"/>
              <a:buFont typeface="Courier New" panose="02070309020205020404" pitchFamily="49" charset="0"/>
              <a:buChar char="o"/>
            </a:pPr>
            <a:r>
              <a:rPr lang="en" sz="1900" dirty="0">
                <a:solidFill>
                  <a:srgbClr val="FFFFFF"/>
                </a:solidFill>
                <a:latin typeface="Fjalla One"/>
                <a:ea typeface="Fjalla One"/>
                <a:cs typeface="Fjalla One"/>
                <a:sym typeface="Fjalla One"/>
              </a:rPr>
              <a:t>What do each of these tragedies have in common with one another</a:t>
            </a:r>
            <a:r>
              <a:rPr lang="en" sz="1900" dirty="0" smtClean="0">
                <a:solidFill>
                  <a:srgbClr val="FFFFFF"/>
                </a:solidFill>
                <a:latin typeface="Fjalla One"/>
                <a:ea typeface="Fjalla One"/>
                <a:cs typeface="Fjalla One"/>
                <a:sym typeface="Fjalla One"/>
              </a:rPr>
              <a:t>?</a:t>
            </a:r>
            <a:endParaRPr sz="1900" dirty="0">
              <a:solidFill>
                <a:srgbClr val="FFFFFF"/>
              </a:solidFill>
              <a:latin typeface="Fjalla One"/>
              <a:ea typeface="Fjalla One"/>
              <a:cs typeface="Fjalla One"/>
              <a:sym typeface="Fjalla One"/>
            </a:endParaRPr>
          </a:p>
          <a:p>
            <a:pPr marL="457200" lvl="0" indent="0" algn="l" rtl="0">
              <a:spcBef>
                <a:spcPts val="0"/>
              </a:spcBef>
              <a:spcAft>
                <a:spcPts val="0"/>
              </a:spcAft>
              <a:buNone/>
            </a:pPr>
            <a:endParaRPr sz="1900" dirty="0">
              <a:solidFill>
                <a:srgbClr val="FFFFFF"/>
              </a:solidFill>
              <a:latin typeface="Fjalla One"/>
              <a:ea typeface="Fjalla One"/>
              <a:cs typeface="Fjalla One"/>
              <a:sym typeface="Fjalla One"/>
            </a:endParaRPr>
          </a:p>
          <a:p>
            <a:pPr marL="457200" lvl="0" indent="-349250" algn="l" rtl="0">
              <a:spcBef>
                <a:spcPts val="0"/>
              </a:spcBef>
              <a:spcAft>
                <a:spcPts val="0"/>
              </a:spcAft>
              <a:buClr>
                <a:srgbClr val="FFFFFF"/>
              </a:buClr>
              <a:buSzPts val="1900"/>
              <a:buFont typeface="Courier New" panose="02070309020205020404" pitchFamily="49" charset="0"/>
              <a:buChar char="o"/>
            </a:pPr>
            <a:r>
              <a:rPr lang="en" sz="1900" dirty="0">
                <a:solidFill>
                  <a:srgbClr val="FFFFFF"/>
                </a:solidFill>
                <a:latin typeface="Fjalla One"/>
                <a:ea typeface="Fjalla One"/>
                <a:cs typeface="Fjalla One"/>
                <a:sym typeface="Fjalla One"/>
              </a:rPr>
              <a:t>There is a strong need to help students who suffer from mental health issues during the school day as well as after </a:t>
            </a:r>
            <a:r>
              <a:rPr lang="en" sz="1900" dirty="0" smtClean="0">
                <a:solidFill>
                  <a:srgbClr val="FFFFFF"/>
                </a:solidFill>
                <a:latin typeface="Fjalla One"/>
                <a:ea typeface="Fjalla One"/>
                <a:cs typeface="Fjalla One"/>
                <a:sym typeface="Fjalla One"/>
              </a:rPr>
              <a:t>school.  </a:t>
            </a:r>
            <a:endParaRPr sz="1900" dirty="0">
              <a:solidFill>
                <a:srgbClr val="FFFFFF"/>
              </a:solidFill>
              <a:latin typeface="Fjalla One"/>
              <a:ea typeface="Fjalla One"/>
              <a:cs typeface="Fjalla One"/>
              <a:sym typeface="Fjalla One"/>
            </a:endParaRPr>
          </a:p>
          <a:p>
            <a:pPr marL="457200" lvl="0" indent="0" algn="l" rtl="0">
              <a:spcBef>
                <a:spcPts val="0"/>
              </a:spcBef>
              <a:spcAft>
                <a:spcPts val="0"/>
              </a:spcAft>
              <a:buNone/>
            </a:pPr>
            <a:endParaRPr sz="1900" dirty="0">
              <a:solidFill>
                <a:srgbClr val="FFFFFF"/>
              </a:solidFill>
              <a:latin typeface="Fjalla One"/>
              <a:ea typeface="Fjalla One"/>
              <a:cs typeface="Fjalla One"/>
              <a:sym typeface="Fjalla One"/>
            </a:endParaRPr>
          </a:p>
          <a:p>
            <a:pPr marL="457200" lvl="0" indent="-349250" algn="l" rtl="0">
              <a:spcBef>
                <a:spcPts val="0"/>
              </a:spcBef>
              <a:spcAft>
                <a:spcPts val="0"/>
              </a:spcAft>
              <a:buClr>
                <a:srgbClr val="FFFFFF"/>
              </a:buClr>
              <a:buSzPts val="1900"/>
              <a:buFont typeface="Courier New" panose="02070309020205020404" pitchFamily="49" charset="0"/>
              <a:buChar char="o"/>
            </a:pPr>
            <a:r>
              <a:rPr lang="en" sz="1900" dirty="0">
                <a:solidFill>
                  <a:srgbClr val="FFFFFF"/>
                </a:solidFill>
                <a:latin typeface="Fjalla One"/>
                <a:ea typeface="Fjalla One"/>
                <a:cs typeface="Fjalla One"/>
                <a:sym typeface="Fjalla One"/>
              </a:rPr>
              <a:t>This is where </a:t>
            </a:r>
            <a:r>
              <a:rPr lang="en" sz="1900" dirty="0" smtClean="0">
                <a:solidFill>
                  <a:srgbClr val="FFFFFF"/>
                </a:solidFill>
                <a:latin typeface="Fjalla One"/>
                <a:ea typeface="Fjalla One"/>
                <a:cs typeface="Fjalla One"/>
                <a:sym typeface="Fjalla One"/>
              </a:rPr>
              <a:t>Orange County Public Schools (OCPS) has </a:t>
            </a:r>
            <a:r>
              <a:rPr lang="en" sz="1900" dirty="0">
                <a:solidFill>
                  <a:srgbClr val="FFFFFF"/>
                </a:solidFill>
                <a:latin typeface="Fjalla One"/>
                <a:ea typeface="Fjalla One"/>
                <a:cs typeface="Fjalla One"/>
                <a:sym typeface="Fjalla One"/>
              </a:rPr>
              <a:t>shined through and is providing this help now more than ever </a:t>
            </a:r>
            <a:r>
              <a:rPr lang="en" sz="1900" dirty="0" smtClean="0">
                <a:solidFill>
                  <a:srgbClr val="FFFFFF"/>
                </a:solidFill>
                <a:latin typeface="Fjalla One"/>
                <a:ea typeface="Fjalla One"/>
                <a:cs typeface="Fjalla One"/>
                <a:sym typeface="Fjalla One"/>
              </a:rPr>
              <a:t>before.</a:t>
            </a:r>
            <a:endParaRPr sz="1900" dirty="0">
              <a:solidFill>
                <a:srgbClr val="FFFFFF"/>
              </a:solidFill>
              <a:latin typeface="Fjalla One"/>
              <a:ea typeface="Fjalla One"/>
              <a:cs typeface="Fjalla One"/>
              <a:sym typeface="Fjalla One"/>
            </a:endParaRPr>
          </a:p>
          <a:p>
            <a:pPr marL="0" lvl="0" indent="0" algn="ctr" rtl="0">
              <a:spcBef>
                <a:spcPts val="0"/>
              </a:spcBef>
              <a:spcAft>
                <a:spcPts val="0"/>
              </a:spcAft>
              <a:buNone/>
            </a:pPr>
            <a:endParaRPr sz="2100" dirty="0">
              <a:latin typeface="Fjalla One"/>
              <a:ea typeface="Fjalla One"/>
              <a:cs typeface="Fjalla One"/>
              <a:sym typeface="Fjalla One"/>
            </a:endParaRPr>
          </a:p>
        </p:txBody>
      </p:sp>
      <p:sp>
        <p:nvSpPr>
          <p:cNvPr id="365" name="Google Shape;365;p29"/>
          <p:cNvSpPr txBox="1"/>
          <p:nvPr/>
        </p:nvSpPr>
        <p:spPr>
          <a:xfrm>
            <a:off x="156850" y="216225"/>
            <a:ext cx="3964800" cy="77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u="sng" dirty="0">
                <a:solidFill>
                  <a:srgbClr val="FFFFFF"/>
                </a:solidFill>
                <a:latin typeface="Fjalla One" panose="020B0604020202020204" charset="0"/>
                <a:ea typeface="Impact"/>
                <a:cs typeface="Impact"/>
                <a:sym typeface="Impact"/>
              </a:rPr>
              <a:t>CAP</a:t>
            </a:r>
            <a:endParaRPr sz="2400" u="sng" dirty="0">
              <a:solidFill>
                <a:srgbClr val="FFFFFF"/>
              </a:solidFill>
              <a:latin typeface="Fjalla One" panose="020B0604020202020204" charset="0"/>
              <a:ea typeface="Impact"/>
              <a:cs typeface="Impact"/>
              <a:sym typeface="Impact"/>
            </a:endParaRPr>
          </a:p>
          <a:p>
            <a:pPr marL="0" lvl="0" indent="0" algn="ctr" rtl="0">
              <a:spcBef>
                <a:spcPts val="0"/>
              </a:spcBef>
              <a:spcAft>
                <a:spcPts val="0"/>
              </a:spcAft>
              <a:buNone/>
            </a:pPr>
            <a:r>
              <a:rPr lang="en" sz="2400" u="sng" dirty="0">
                <a:solidFill>
                  <a:srgbClr val="FFFFFF"/>
                </a:solidFill>
                <a:latin typeface="Fjalla One" panose="020B0604020202020204" charset="0"/>
                <a:ea typeface="Impact"/>
                <a:cs typeface="Impact"/>
                <a:sym typeface="Impact"/>
              </a:rPr>
              <a:t> ISSUE </a:t>
            </a:r>
            <a:r>
              <a:rPr lang="en" sz="2400" u="sng" dirty="0" smtClean="0">
                <a:solidFill>
                  <a:srgbClr val="FFFFFF"/>
                </a:solidFill>
                <a:latin typeface="Fjalla One" panose="020B0604020202020204" charset="0"/>
                <a:ea typeface="Impact"/>
                <a:cs typeface="Impact"/>
                <a:sym typeface="Impact"/>
              </a:rPr>
              <a:t>INTRODUCTION</a:t>
            </a:r>
            <a:endParaRPr sz="2400" u="sng" dirty="0" smtClean="0">
              <a:solidFill>
                <a:srgbClr val="FFFFFF"/>
              </a:solidFill>
              <a:latin typeface="Fjalla One" panose="020B0604020202020204" charset="0"/>
              <a:ea typeface="Impact"/>
              <a:cs typeface="Impact"/>
              <a:sym typeface="Impact"/>
            </a:endParaRPr>
          </a:p>
          <a:p>
            <a:pPr marL="0" lvl="0" indent="0" algn="ctr" rtl="0">
              <a:spcBef>
                <a:spcPts val="0"/>
              </a:spcBef>
              <a:spcAft>
                <a:spcPts val="0"/>
              </a:spcAft>
              <a:buNone/>
            </a:pPr>
            <a:r>
              <a:rPr lang="en" sz="3000" u="sng" dirty="0" smtClean="0">
                <a:solidFill>
                  <a:srgbClr val="FFFFFF"/>
                </a:solidFill>
                <a:highlight>
                  <a:srgbClr val="6D9EEB"/>
                </a:highlight>
                <a:latin typeface="Calibri"/>
                <a:ea typeface="Calibri"/>
                <a:cs typeface="Calibri"/>
                <a:sym typeface="Calibri"/>
              </a:rPr>
              <a:t> </a:t>
            </a:r>
            <a:endParaRPr sz="3000" u="sng" dirty="0">
              <a:solidFill>
                <a:srgbClr val="FFFFFF"/>
              </a:solidFill>
              <a:highlight>
                <a:srgbClr val="6D9EEB"/>
              </a:highlight>
              <a:latin typeface="Calibri"/>
              <a:ea typeface="Calibri"/>
              <a:cs typeface="Calibri"/>
              <a:sym typeface="Calibri"/>
            </a:endParaRPr>
          </a:p>
        </p:txBody>
      </p:sp>
      <p:pic>
        <p:nvPicPr>
          <p:cNvPr id="366" name="Google Shape;366;p29"/>
          <p:cNvPicPr preferRelativeResize="0"/>
          <p:nvPr/>
        </p:nvPicPr>
        <p:blipFill>
          <a:blip r:embed="rId3">
            <a:alphaModFix/>
          </a:blip>
          <a:stretch>
            <a:fillRect/>
          </a:stretch>
        </p:blipFill>
        <p:spPr>
          <a:xfrm>
            <a:off x="595619" y="1652632"/>
            <a:ext cx="2567996" cy="27647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0"/>
          <p:cNvSpPr txBox="1">
            <a:spLocks noGrp="1"/>
          </p:cNvSpPr>
          <p:nvPr>
            <p:ph type="title" idx="4294967295"/>
          </p:nvPr>
        </p:nvSpPr>
        <p:spPr>
          <a:xfrm>
            <a:off x="763398" y="402264"/>
            <a:ext cx="7505700" cy="954088"/>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0000"/>
              </a:buClr>
              <a:buSzPts val="4000"/>
              <a:buFont typeface="Calibri"/>
              <a:buNone/>
            </a:pPr>
            <a:r>
              <a:rPr lang="en" sz="2400" u="sng" dirty="0">
                <a:solidFill>
                  <a:srgbClr val="FFFFFF"/>
                </a:solidFill>
                <a:latin typeface="Fjalla One" panose="020B0604020202020204" charset="0"/>
                <a:ea typeface="Calibri"/>
                <a:cs typeface="Calibri"/>
                <a:sym typeface="Calibri"/>
              </a:rPr>
              <a:t>CAP Issue Introduction </a:t>
            </a:r>
            <a:r>
              <a:rPr lang="en" sz="4000" dirty="0">
                <a:solidFill>
                  <a:srgbClr val="FFFFFF"/>
                </a:solidFill>
                <a:latin typeface="Calibri"/>
                <a:ea typeface="Calibri"/>
                <a:cs typeface="Calibri"/>
                <a:sym typeface="Calibri"/>
              </a:rPr>
              <a:t/>
            </a:r>
            <a:br>
              <a:rPr lang="en" sz="4000" dirty="0">
                <a:solidFill>
                  <a:srgbClr val="FFFFFF"/>
                </a:solidFill>
                <a:latin typeface="Calibri"/>
                <a:ea typeface="Calibri"/>
                <a:cs typeface="Calibri"/>
                <a:sym typeface="Calibri"/>
              </a:rPr>
            </a:br>
            <a:endParaRPr dirty="0">
              <a:solidFill>
                <a:srgbClr val="FFFFFF"/>
              </a:solidFill>
            </a:endParaRPr>
          </a:p>
        </p:txBody>
      </p:sp>
      <p:sp>
        <p:nvSpPr>
          <p:cNvPr id="372" name="Google Shape;372;p30"/>
          <p:cNvSpPr txBox="1">
            <a:spLocks noGrp="1"/>
          </p:cNvSpPr>
          <p:nvPr>
            <p:ph type="body" idx="4294967295"/>
          </p:nvPr>
        </p:nvSpPr>
        <p:spPr>
          <a:xfrm>
            <a:off x="3865046" y="1029277"/>
            <a:ext cx="4892675" cy="3787148"/>
          </a:xfrm>
          <a:prstGeom prst="rect">
            <a:avLst/>
          </a:prstGeom>
        </p:spPr>
        <p:txBody>
          <a:bodyPr spcFirstLastPara="1" wrap="square" lIns="91425" tIns="91425" rIns="91425" bIns="91425" anchor="t" anchorCtr="0">
            <a:noAutofit/>
          </a:bodyPr>
          <a:lstStyle/>
          <a:p>
            <a:pPr marL="520700" lvl="0" indent="-457200" algn="l" rtl="0">
              <a:lnSpc>
                <a:spcPct val="100000"/>
              </a:lnSpc>
              <a:spcBef>
                <a:spcPts val="0"/>
              </a:spcBef>
              <a:spcAft>
                <a:spcPts val="0"/>
              </a:spcAft>
              <a:buClr>
                <a:srgbClr val="FFFFFF"/>
              </a:buClr>
              <a:buSzPts val="2600"/>
              <a:buFont typeface="Courier New" panose="02070309020205020404" pitchFamily="49" charset="0"/>
              <a:buChar char="o"/>
            </a:pPr>
            <a:endParaRPr lang="en" sz="1900" dirty="0" smtClean="0">
              <a:solidFill>
                <a:srgbClr val="FFFFFF"/>
              </a:solidFill>
              <a:latin typeface="Fjalla One"/>
              <a:ea typeface="Fjalla One"/>
              <a:cs typeface="Fjalla One"/>
              <a:sym typeface="Fjalla One"/>
            </a:endParaRPr>
          </a:p>
          <a:p>
            <a:pPr marL="520700" lvl="0" indent="-457200" algn="l" rtl="0">
              <a:lnSpc>
                <a:spcPct val="100000"/>
              </a:lnSpc>
              <a:spcBef>
                <a:spcPts val="0"/>
              </a:spcBef>
              <a:spcAft>
                <a:spcPts val="0"/>
              </a:spcAft>
              <a:buClr>
                <a:srgbClr val="FFFFFF"/>
              </a:buClr>
              <a:buSzPts val="2600"/>
              <a:buFont typeface="Courier New" panose="02070309020205020404" pitchFamily="49" charset="0"/>
              <a:buChar char="o"/>
            </a:pPr>
            <a:endParaRPr lang="en" sz="1900" dirty="0">
              <a:solidFill>
                <a:srgbClr val="FFFFFF"/>
              </a:solidFill>
              <a:latin typeface="Fjalla One"/>
              <a:ea typeface="Fjalla One"/>
              <a:cs typeface="Fjalla One"/>
              <a:sym typeface="Fjalla One"/>
            </a:endParaRPr>
          </a:p>
          <a:p>
            <a:pPr marL="520700" lvl="0" indent="-457200" algn="l" rtl="0">
              <a:lnSpc>
                <a:spcPct val="100000"/>
              </a:lnSpc>
              <a:spcBef>
                <a:spcPts val="0"/>
              </a:spcBef>
              <a:spcAft>
                <a:spcPts val="0"/>
              </a:spcAft>
              <a:buClr>
                <a:srgbClr val="FFFFFF"/>
              </a:buClr>
              <a:buSzPts val="2600"/>
              <a:buFont typeface="Courier New" panose="02070309020205020404" pitchFamily="49" charset="0"/>
              <a:buChar char="o"/>
            </a:pPr>
            <a:r>
              <a:rPr lang="en" sz="1900" dirty="0" smtClean="0">
                <a:solidFill>
                  <a:srgbClr val="FFFFFF"/>
                </a:solidFill>
                <a:latin typeface="Fjalla One"/>
                <a:ea typeface="Fjalla One"/>
                <a:cs typeface="Fjalla One"/>
                <a:sym typeface="Fjalla One"/>
              </a:rPr>
              <a:t>Orange County Public Schools </a:t>
            </a:r>
            <a:r>
              <a:rPr lang="en" sz="1900" dirty="0">
                <a:solidFill>
                  <a:srgbClr val="FFFFFF"/>
                </a:solidFill>
                <a:latin typeface="Fjalla One"/>
                <a:ea typeface="Fjalla One"/>
                <a:cs typeface="Fjalla One"/>
                <a:sym typeface="Fjalla One"/>
              </a:rPr>
              <a:t>is a district leader in our state when it comes to providing help to students who may suffer from mental illness issues in their </a:t>
            </a:r>
            <a:r>
              <a:rPr lang="en" sz="1900" dirty="0" smtClean="0">
                <a:solidFill>
                  <a:srgbClr val="FFFFFF"/>
                </a:solidFill>
                <a:latin typeface="Fjalla One"/>
                <a:ea typeface="Fjalla One"/>
                <a:cs typeface="Fjalla One"/>
                <a:sym typeface="Fjalla One"/>
              </a:rPr>
              <a:t>district.</a:t>
            </a:r>
          </a:p>
          <a:p>
            <a:pPr marL="520700" lvl="0" indent="-457200" algn="l" rtl="0">
              <a:lnSpc>
                <a:spcPct val="100000"/>
              </a:lnSpc>
              <a:spcBef>
                <a:spcPts val="0"/>
              </a:spcBef>
              <a:spcAft>
                <a:spcPts val="0"/>
              </a:spcAft>
              <a:buClr>
                <a:srgbClr val="FFFFFF"/>
              </a:buClr>
              <a:buSzPts val="2600"/>
              <a:buFont typeface="Courier New" panose="02070309020205020404" pitchFamily="49" charset="0"/>
              <a:buChar char="o"/>
            </a:pPr>
            <a:endParaRPr lang="en" sz="1900" dirty="0" smtClean="0">
              <a:solidFill>
                <a:srgbClr val="FFFFFF"/>
              </a:solidFill>
              <a:latin typeface="Fjalla One"/>
              <a:ea typeface="Fjalla One"/>
              <a:cs typeface="Fjalla One"/>
              <a:sym typeface="Fjalla One"/>
            </a:endParaRPr>
          </a:p>
          <a:p>
            <a:pPr marL="520700" lvl="0" indent="-457200" algn="l" rtl="0">
              <a:lnSpc>
                <a:spcPct val="100000"/>
              </a:lnSpc>
              <a:spcBef>
                <a:spcPts val="0"/>
              </a:spcBef>
              <a:spcAft>
                <a:spcPts val="0"/>
              </a:spcAft>
              <a:buClr>
                <a:srgbClr val="FFFFFF"/>
              </a:buClr>
              <a:buSzPts val="2600"/>
              <a:buFont typeface="Courier New" panose="02070309020205020404" pitchFamily="49" charset="0"/>
              <a:buChar char="o"/>
            </a:pPr>
            <a:endParaRPr lang="en" sz="1900" dirty="0">
              <a:solidFill>
                <a:srgbClr val="FFFFFF"/>
              </a:solidFill>
              <a:latin typeface="Fjalla One"/>
              <a:ea typeface="Fjalla One"/>
              <a:cs typeface="Fjalla One"/>
              <a:sym typeface="Fjalla One"/>
            </a:endParaRPr>
          </a:p>
          <a:p>
            <a:pPr marL="520700" lvl="0" indent="-457200" algn="l" rtl="0">
              <a:lnSpc>
                <a:spcPct val="100000"/>
              </a:lnSpc>
              <a:spcBef>
                <a:spcPts val="0"/>
              </a:spcBef>
              <a:spcAft>
                <a:spcPts val="0"/>
              </a:spcAft>
              <a:buClr>
                <a:srgbClr val="FFFFFF"/>
              </a:buClr>
              <a:buSzPts val="2600"/>
              <a:buFont typeface="Courier New" panose="02070309020205020404" pitchFamily="49" charset="0"/>
              <a:buChar char="o"/>
            </a:pPr>
            <a:endParaRPr sz="1900" dirty="0">
              <a:solidFill>
                <a:srgbClr val="FFFFFF"/>
              </a:solidFill>
              <a:latin typeface="Fjalla One"/>
              <a:ea typeface="Fjalla One"/>
              <a:cs typeface="Fjalla One"/>
              <a:sym typeface="Fjalla One"/>
            </a:endParaRPr>
          </a:p>
          <a:p>
            <a:pPr marL="520700" lvl="0" indent="-457200" algn="l" rtl="0">
              <a:lnSpc>
                <a:spcPct val="100000"/>
              </a:lnSpc>
              <a:spcBef>
                <a:spcPts val="0"/>
              </a:spcBef>
              <a:spcAft>
                <a:spcPts val="0"/>
              </a:spcAft>
              <a:buClr>
                <a:srgbClr val="FFFFFF"/>
              </a:buClr>
              <a:buSzPts val="2600"/>
              <a:buFont typeface="Courier New" panose="02070309020205020404" pitchFamily="49" charset="0"/>
              <a:buChar char="o"/>
            </a:pPr>
            <a:r>
              <a:rPr lang="en" sz="1900" dirty="0">
                <a:solidFill>
                  <a:srgbClr val="FFFFFF"/>
                </a:solidFill>
                <a:latin typeface="Fjalla One"/>
                <a:ea typeface="Fjalla One"/>
                <a:cs typeface="Fjalla One"/>
                <a:sym typeface="Fjalla One"/>
              </a:rPr>
              <a:t>They provide services during the school day, as well as after </a:t>
            </a:r>
            <a:r>
              <a:rPr lang="en" sz="1900" dirty="0" smtClean="0">
                <a:solidFill>
                  <a:srgbClr val="FFFFFF"/>
                </a:solidFill>
                <a:latin typeface="Fjalla One"/>
                <a:ea typeface="Fjalla One"/>
                <a:cs typeface="Fjalla One"/>
                <a:sym typeface="Fjalla One"/>
              </a:rPr>
              <a:t>school </a:t>
            </a:r>
            <a:r>
              <a:rPr lang="en" sz="1900" dirty="0">
                <a:solidFill>
                  <a:srgbClr val="FFFFFF"/>
                </a:solidFill>
                <a:latin typeface="Fjalla One"/>
                <a:ea typeface="Fjalla One"/>
                <a:cs typeface="Fjalla One"/>
                <a:sym typeface="Fjalla One"/>
              </a:rPr>
              <a:t>for students to seek help if they need it.</a:t>
            </a:r>
            <a:endParaRPr sz="1900" dirty="0">
              <a:solidFill>
                <a:srgbClr val="FFFFFF"/>
              </a:solidFill>
              <a:latin typeface="Fjalla One"/>
              <a:ea typeface="Fjalla One"/>
              <a:cs typeface="Fjalla One"/>
              <a:sym typeface="Fjalla One"/>
            </a:endParaRPr>
          </a:p>
          <a:p>
            <a:pPr marL="0" lvl="0" indent="0" algn="l" rtl="0">
              <a:lnSpc>
                <a:spcPct val="100000"/>
              </a:lnSpc>
              <a:spcBef>
                <a:spcPts val="0"/>
              </a:spcBef>
              <a:spcAft>
                <a:spcPts val="0"/>
              </a:spcAft>
              <a:buNone/>
            </a:pPr>
            <a:endParaRPr sz="2600" dirty="0">
              <a:solidFill>
                <a:srgbClr val="000000"/>
              </a:solidFill>
            </a:endParaRPr>
          </a:p>
          <a:p>
            <a:pPr marL="0" lvl="0" indent="0" algn="l" rtl="0">
              <a:lnSpc>
                <a:spcPct val="100000"/>
              </a:lnSpc>
              <a:spcBef>
                <a:spcPts val="0"/>
              </a:spcBef>
              <a:spcAft>
                <a:spcPts val="0"/>
              </a:spcAft>
              <a:buClr>
                <a:srgbClr val="000000"/>
              </a:buClr>
              <a:buFont typeface="Arial"/>
              <a:buNone/>
            </a:pPr>
            <a:endParaRPr sz="1800" dirty="0">
              <a:solidFill>
                <a:srgbClr val="000000"/>
              </a:solidFill>
            </a:endParaRPr>
          </a:p>
        </p:txBody>
      </p:sp>
      <p:pic>
        <p:nvPicPr>
          <p:cNvPr id="374" name="Google Shape;374;p30"/>
          <p:cNvPicPr preferRelativeResize="0"/>
          <p:nvPr/>
        </p:nvPicPr>
        <p:blipFill>
          <a:blip r:embed="rId3">
            <a:alphaModFix/>
          </a:blip>
          <a:stretch>
            <a:fillRect/>
          </a:stretch>
        </p:blipFill>
        <p:spPr>
          <a:xfrm>
            <a:off x="763398" y="1650124"/>
            <a:ext cx="2483141" cy="27598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1"/>
          <p:cNvSpPr txBox="1">
            <a:spLocks noGrp="1"/>
          </p:cNvSpPr>
          <p:nvPr>
            <p:ph type="title" idx="4294967295"/>
          </p:nvPr>
        </p:nvSpPr>
        <p:spPr>
          <a:xfrm>
            <a:off x="749128" y="807994"/>
            <a:ext cx="7505700" cy="621414"/>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0000"/>
              </a:buClr>
              <a:buSzPts val="4000"/>
              <a:buFont typeface="Calibri"/>
              <a:buNone/>
            </a:pPr>
            <a:r>
              <a:rPr lang="en" sz="2400" u="sng" dirty="0">
                <a:solidFill>
                  <a:srgbClr val="FFFFFF"/>
                </a:solidFill>
                <a:latin typeface="Fjalla One" panose="020B0604020202020204" charset="0"/>
                <a:ea typeface="Calibri"/>
                <a:cs typeface="Calibri"/>
                <a:sym typeface="Calibri"/>
              </a:rPr>
              <a:t>CAP Issue Introduction</a:t>
            </a:r>
            <a:r>
              <a:rPr lang="en" sz="2400" u="sng" dirty="0">
                <a:solidFill>
                  <a:srgbClr val="000000"/>
                </a:solidFill>
                <a:latin typeface="Fjalla One" panose="020B0604020202020204" charset="0"/>
                <a:ea typeface="Calibri"/>
                <a:cs typeface="Calibri"/>
                <a:sym typeface="Calibri"/>
              </a:rPr>
              <a:t> </a:t>
            </a:r>
            <a:r>
              <a:rPr lang="en" sz="2400" dirty="0">
                <a:solidFill>
                  <a:srgbClr val="000000"/>
                </a:solidFill>
                <a:latin typeface="Fjalla One" panose="020B0604020202020204" charset="0"/>
                <a:ea typeface="Calibri"/>
                <a:cs typeface="Calibri"/>
                <a:sym typeface="Calibri"/>
              </a:rPr>
              <a:t/>
            </a:r>
            <a:br>
              <a:rPr lang="en" sz="2400" dirty="0">
                <a:solidFill>
                  <a:srgbClr val="000000"/>
                </a:solidFill>
                <a:latin typeface="Fjalla One" panose="020B0604020202020204" charset="0"/>
                <a:ea typeface="Calibri"/>
                <a:cs typeface="Calibri"/>
                <a:sym typeface="Calibri"/>
              </a:rPr>
            </a:br>
            <a:endParaRPr sz="2400" dirty="0">
              <a:latin typeface="Fjalla One" panose="020B0604020202020204" charset="0"/>
            </a:endParaRPr>
          </a:p>
        </p:txBody>
      </p:sp>
      <p:sp>
        <p:nvSpPr>
          <p:cNvPr id="380" name="Google Shape;380;p31"/>
          <p:cNvSpPr txBox="1">
            <a:spLocks noGrp="1"/>
          </p:cNvSpPr>
          <p:nvPr>
            <p:ph type="body" idx="4294967295"/>
          </p:nvPr>
        </p:nvSpPr>
        <p:spPr>
          <a:xfrm>
            <a:off x="483477" y="1734207"/>
            <a:ext cx="4646613" cy="3064417"/>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FFFFFF"/>
              </a:buClr>
              <a:buSzPts val="2400"/>
              <a:buFont typeface="Courier New" panose="02070309020205020404" pitchFamily="49" charset="0"/>
              <a:buChar char="o"/>
            </a:pPr>
            <a:r>
              <a:rPr lang="en" sz="1900" dirty="0">
                <a:solidFill>
                  <a:srgbClr val="FFFFFF"/>
                </a:solidFill>
                <a:latin typeface="Fjalla One"/>
                <a:ea typeface="Fjalla One"/>
                <a:cs typeface="Fjalla One"/>
                <a:sym typeface="Fjalla One"/>
              </a:rPr>
              <a:t>During the school day, students can receive help from their </a:t>
            </a:r>
            <a:r>
              <a:rPr lang="en" sz="1900" dirty="0" smtClean="0">
                <a:solidFill>
                  <a:srgbClr val="FFFFFF"/>
                </a:solidFill>
                <a:latin typeface="Fjalla One"/>
                <a:ea typeface="Fjalla One"/>
                <a:cs typeface="Fjalla One"/>
                <a:sym typeface="Fjalla One"/>
              </a:rPr>
              <a:t>school’s </a:t>
            </a:r>
            <a:r>
              <a:rPr lang="en" sz="1900" dirty="0">
                <a:solidFill>
                  <a:srgbClr val="FFFFFF"/>
                </a:solidFill>
                <a:latin typeface="Fjalla One"/>
                <a:ea typeface="Fjalla One"/>
                <a:cs typeface="Fjalla One"/>
                <a:sym typeface="Fjalla One"/>
              </a:rPr>
              <a:t>respective guidance counselors as well as their SAFE </a:t>
            </a:r>
            <a:r>
              <a:rPr lang="en" sz="1900" dirty="0" smtClean="0">
                <a:solidFill>
                  <a:srgbClr val="FFFFFF"/>
                </a:solidFill>
                <a:latin typeface="Fjalla One"/>
                <a:ea typeface="Fjalla One"/>
                <a:cs typeface="Fjalla One"/>
                <a:sym typeface="Fjalla One"/>
              </a:rPr>
              <a:t>coordinator.</a:t>
            </a:r>
          </a:p>
          <a:p>
            <a:pPr marL="76200" lvl="0" indent="0" algn="l" rtl="0">
              <a:lnSpc>
                <a:spcPct val="100000"/>
              </a:lnSpc>
              <a:spcBef>
                <a:spcPts val="0"/>
              </a:spcBef>
              <a:spcAft>
                <a:spcPts val="0"/>
              </a:spcAft>
              <a:buClr>
                <a:srgbClr val="FFFFFF"/>
              </a:buClr>
              <a:buSzPts val="2400"/>
              <a:buNone/>
            </a:pPr>
            <a:endParaRPr lang="en" sz="1900" dirty="0">
              <a:solidFill>
                <a:srgbClr val="FFFFFF"/>
              </a:solidFill>
              <a:latin typeface="Fjalla One"/>
              <a:ea typeface="Fjalla One"/>
              <a:cs typeface="Fjalla One"/>
              <a:sym typeface="Fjalla One"/>
            </a:endParaRPr>
          </a:p>
          <a:p>
            <a:pPr marL="76200" lvl="0" indent="0" algn="l" rtl="0">
              <a:lnSpc>
                <a:spcPct val="100000"/>
              </a:lnSpc>
              <a:spcBef>
                <a:spcPts val="0"/>
              </a:spcBef>
              <a:spcAft>
                <a:spcPts val="0"/>
              </a:spcAft>
              <a:buClr>
                <a:srgbClr val="FFFFFF"/>
              </a:buClr>
              <a:buSzPts val="2400"/>
              <a:buNone/>
            </a:pPr>
            <a:endParaRPr sz="1900" dirty="0">
              <a:solidFill>
                <a:srgbClr val="FFFFFF"/>
              </a:solidFill>
              <a:latin typeface="Fjalla One"/>
              <a:ea typeface="Fjalla One"/>
              <a:cs typeface="Fjalla One"/>
              <a:sym typeface="Fjalla One"/>
            </a:endParaRPr>
          </a:p>
          <a:p>
            <a:pPr marL="457200" lvl="0" indent="-381000" algn="l" rtl="0">
              <a:lnSpc>
                <a:spcPct val="100000"/>
              </a:lnSpc>
              <a:spcBef>
                <a:spcPts val="0"/>
              </a:spcBef>
              <a:spcAft>
                <a:spcPts val="0"/>
              </a:spcAft>
              <a:buClr>
                <a:srgbClr val="FFFFFF"/>
              </a:buClr>
              <a:buSzPts val="2400"/>
              <a:buFont typeface="Courier New" panose="02070309020205020404" pitchFamily="49" charset="0"/>
              <a:buChar char="o"/>
            </a:pPr>
            <a:r>
              <a:rPr lang="en" sz="1900" dirty="0">
                <a:solidFill>
                  <a:srgbClr val="FFFFFF"/>
                </a:solidFill>
                <a:latin typeface="Fjalla One"/>
                <a:ea typeface="Fjalla One"/>
                <a:cs typeface="Fjalla One"/>
                <a:sym typeface="Fjalla One"/>
              </a:rPr>
              <a:t>After school, students may contact the National Suicide Prevention </a:t>
            </a:r>
            <a:r>
              <a:rPr lang="en" sz="1900" dirty="0" smtClean="0">
                <a:solidFill>
                  <a:srgbClr val="FFFFFF"/>
                </a:solidFill>
                <a:latin typeface="Fjalla One"/>
                <a:ea typeface="Fjalla One"/>
                <a:cs typeface="Fjalla One"/>
                <a:sym typeface="Fjalla One"/>
              </a:rPr>
              <a:t>Hotline, the </a:t>
            </a:r>
            <a:r>
              <a:rPr lang="en" sz="1900" dirty="0">
                <a:solidFill>
                  <a:srgbClr val="FFFFFF"/>
                </a:solidFill>
                <a:latin typeface="Fjalla One"/>
                <a:ea typeface="Fjalla One"/>
                <a:cs typeface="Fjalla One"/>
                <a:sym typeface="Fjalla One"/>
              </a:rPr>
              <a:t>Crisis </a:t>
            </a:r>
            <a:r>
              <a:rPr lang="en" sz="1900" dirty="0" smtClean="0">
                <a:solidFill>
                  <a:srgbClr val="FFFFFF"/>
                </a:solidFill>
                <a:latin typeface="Fjalla One"/>
                <a:ea typeface="Fjalla One"/>
                <a:cs typeface="Fjalla One"/>
                <a:sym typeface="Fjalla One"/>
              </a:rPr>
              <a:t>Textline, or The Mobile Crisis Unit.</a:t>
            </a:r>
            <a:endParaRPr sz="1900" dirty="0">
              <a:solidFill>
                <a:srgbClr val="FFFFFF"/>
              </a:solidFill>
              <a:latin typeface="Fjalla One"/>
              <a:ea typeface="Fjalla One"/>
              <a:cs typeface="Fjalla One"/>
              <a:sym typeface="Fjalla One"/>
            </a:endParaRPr>
          </a:p>
          <a:p>
            <a:pPr marL="0" lvl="0" indent="0" algn="l" rtl="0">
              <a:lnSpc>
                <a:spcPct val="100000"/>
              </a:lnSpc>
              <a:spcBef>
                <a:spcPts val="0"/>
              </a:spcBef>
              <a:spcAft>
                <a:spcPts val="0"/>
              </a:spcAft>
              <a:buNone/>
            </a:pPr>
            <a:endParaRPr sz="1800" dirty="0">
              <a:solidFill>
                <a:srgbClr val="000000"/>
              </a:solidFill>
            </a:endParaRPr>
          </a:p>
          <a:p>
            <a:pPr marL="0" lvl="0" indent="0" algn="l" rtl="0">
              <a:lnSpc>
                <a:spcPct val="100000"/>
              </a:lnSpc>
              <a:spcBef>
                <a:spcPts val="0"/>
              </a:spcBef>
              <a:spcAft>
                <a:spcPts val="0"/>
              </a:spcAft>
              <a:buClr>
                <a:srgbClr val="000000"/>
              </a:buClr>
              <a:buFont typeface="Arial"/>
              <a:buNone/>
            </a:pPr>
            <a:endParaRPr sz="1800" dirty="0">
              <a:solidFill>
                <a:srgbClr val="000000"/>
              </a:solidFill>
            </a:endParaRPr>
          </a:p>
        </p:txBody>
      </p:sp>
      <p:pic>
        <p:nvPicPr>
          <p:cNvPr id="382" name="Google Shape;382;p31"/>
          <p:cNvPicPr preferRelativeResize="0"/>
          <p:nvPr/>
        </p:nvPicPr>
        <p:blipFill>
          <a:blip r:embed="rId3">
            <a:alphaModFix/>
          </a:blip>
          <a:stretch>
            <a:fillRect/>
          </a:stretch>
        </p:blipFill>
        <p:spPr>
          <a:xfrm>
            <a:off x="5549459" y="1734207"/>
            <a:ext cx="2829309" cy="2751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2"/>
          <p:cNvSpPr txBox="1">
            <a:spLocks noGrp="1"/>
          </p:cNvSpPr>
          <p:nvPr>
            <p:ph type="title" idx="4294967295"/>
          </p:nvPr>
        </p:nvSpPr>
        <p:spPr>
          <a:xfrm>
            <a:off x="843624" y="683798"/>
            <a:ext cx="7505700" cy="557318"/>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0000"/>
              </a:buClr>
              <a:buSzPts val="4000"/>
              <a:buFont typeface="Calibri"/>
              <a:buNone/>
            </a:pPr>
            <a:r>
              <a:rPr lang="en" sz="2400" u="sng" dirty="0">
                <a:solidFill>
                  <a:srgbClr val="FFFFFF"/>
                </a:solidFill>
                <a:latin typeface="Fjalla One" panose="020B0604020202020204" charset="0"/>
                <a:ea typeface="Calibri"/>
                <a:cs typeface="Calibri"/>
                <a:sym typeface="Calibri"/>
              </a:rPr>
              <a:t>CAP Issue Introduction </a:t>
            </a:r>
            <a:r>
              <a:rPr lang="en" sz="4000" dirty="0">
                <a:solidFill>
                  <a:srgbClr val="000000"/>
                </a:solidFill>
                <a:latin typeface="Calibri"/>
                <a:ea typeface="Calibri"/>
                <a:cs typeface="Calibri"/>
                <a:sym typeface="Calibri"/>
              </a:rPr>
              <a:t/>
            </a:r>
            <a:br>
              <a:rPr lang="en" sz="4000" dirty="0">
                <a:solidFill>
                  <a:srgbClr val="000000"/>
                </a:solidFill>
                <a:latin typeface="Calibri"/>
                <a:ea typeface="Calibri"/>
                <a:cs typeface="Calibri"/>
                <a:sym typeface="Calibri"/>
              </a:rPr>
            </a:br>
            <a:endParaRPr dirty="0"/>
          </a:p>
        </p:txBody>
      </p:sp>
      <p:sp>
        <p:nvSpPr>
          <p:cNvPr id="388" name="Google Shape;388;p32"/>
          <p:cNvSpPr txBox="1">
            <a:spLocks noGrp="1"/>
          </p:cNvSpPr>
          <p:nvPr>
            <p:ph type="body" idx="4294967295"/>
          </p:nvPr>
        </p:nvSpPr>
        <p:spPr>
          <a:xfrm>
            <a:off x="3189137" y="1657867"/>
            <a:ext cx="5448824" cy="1243737"/>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FFFFFF"/>
              </a:buClr>
              <a:buSzPts val="2200"/>
              <a:buFont typeface="Courier New" panose="02070309020205020404" pitchFamily="49" charset="0"/>
              <a:buChar char="o"/>
            </a:pPr>
            <a:r>
              <a:rPr lang="en" sz="1900" dirty="0">
                <a:solidFill>
                  <a:srgbClr val="FFFFFF"/>
                </a:solidFill>
                <a:latin typeface="Fjalla One"/>
                <a:ea typeface="Fjalla One"/>
                <a:cs typeface="Fjalla One"/>
                <a:sym typeface="Fjalla One"/>
              </a:rPr>
              <a:t>According to </a:t>
            </a:r>
            <a:r>
              <a:rPr lang="en" sz="1900" dirty="0" smtClean="0">
                <a:solidFill>
                  <a:srgbClr val="FFFFFF"/>
                </a:solidFill>
                <a:latin typeface="Fjalla One"/>
                <a:ea typeface="Fjalla One"/>
                <a:cs typeface="Fjalla One"/>
                <a:sym typeface="Fjalla One"/>
              </a:rPr>
              <a:t>the Orange County Public Schools  </a:t>
            </a:r>
            <a:r>
              <a:rPr lang="en" sz="1900" dirty="0">
                <a:solidFill>
                  <a:srgbClr val="FFFFFF"/>
                </a:solidFill>
                <a:latin typeface="Fjalla One"/>
                <a:ea typeface="Fjalla One"/>
                <a:cs typeface="Fjalla One"/>
                <a:sym typeface="Fjalla One"/>
              </a:rPr>
              <a:t>Guidance and Mental Health Services website, they have 13 Licensed Mental Health Counselors to support their schools. </a:t>
            </a:r>
            <a:endParaRPr sz="1900" dirty="0">
              <a:solidFill>
                <a:srgbClr val="FFFFFF"/>
              </a:solidFill>
              <a:latin typeface="Fjalla One"/>
              <a:ea typeface="Fjalla One"/>
              <a:cs typeface="Fjalla One"/>
              <a:sym typeface="Fjalla One"/>
            </a:endParaRPr>
          </a:p>
          <a:p>
            <a:pPr marL="88900" lvl="0" indent="0" algn="l" rtl="0">
              <a:lnSpc>
                <a:spcPct val="100000"/>
              </a:lnSpc>
              <a:spcBef>
                <a:spcPts val="0"/>
              </a:spcBef>
              <a:spcAft>
                <a:spcPts val="0"/>
              </a:spcAft>
              <a:buClr>
                <a:srgbClr val="FFFFFF"/>
              </a:buClr>
              <a:buSzPts val="2200"/>
              <a:buNone/>
            </a:pPr>
            <a:endParaRPr sz="2400" dirty="0">
              <a:solidFill>
                <a:srgbClr val="FFFFFF"/>
              </a:solidFill>
              <a:latin typeface="Fjalla One"/>
              <a:ea typeface="Fjalla One"/>
              <a:cs typeface="Fjalla One"/>
              <a:sym typeface="Fjalla One"/>
            </a:endParaRPr>
          </a:p>
          <a:p>
            <a:pPr marL="457200" lvl="0" indent="0" algn="l" rtl="0">
              <a:lnSpc>
                <a:spcPct val="100000"/>
              </a:lnSpc>
              <a:spcBef>
                <a:spcPts val="0"/>
              </a:spcBef>
              <a:spcAft>
                <a:spcPts val="0"/>
              </a:spcAft>
              <a:buNone/>
            </a:pPr>
            <a:endParaRPr sz="2100" dirty="0">
              <a:solidFill>
                <a:srgbClr val="000000"/>
              </a:solidFill>
            </a:endParaRPr>
          </a:p>
          <a:p>
            <a:pPr marL="0" lvl="0" indent="0" algn="l" rtl="0">
              <a:lnSpc>
                <a:spcPct val="100000"/>
              </a:lnSpc>
              <a:spcBef>
                <a:spcPts val="0"/>
              </a:spcBef>
              <a:spcAft>
                <a:spcPts val="0"/>
              </a:spcAft>
              <a:buNone/>
            </a:pPr>
            <a:endParaRPr sz="1600" dirty="0">
              <a:solidFill>
                <a:srgbClr val="000000"/>
              </a:solidFill>
            </a:endParaRPr>
          </a:p>
          <a:p>
            <a:pPr marL="0" lvl="0" indent="0" algn="l" rtl="0">
              <a:lnSpc>
                <a:spcPct val="100000"/>
              </a:lnSpc>
              <a:spcBef>
                <a:spcPts val="0"/>
              </a:spcBef>
              <a:spcAft>
                <a:spcPts val="0"/>
              </a:spcAft>
              <a:buClr>
                <a:srgbClr val="000000"/>
              </a:buClr>
              <a:buFont typeface="Arial"/>
              <a:buNone/>
            </a:pPr>
            <a:endParaRPr sz="1600" dirty="0">
              <a:solidFill>
                <a:srgbClr val="000000"/>
              </a:solidFill>
            </a:endParaRPr>
          </a:p>
        </p:txBody>
      </p:sp>
      <p:sp>
        <p:nvSpPr>
          <p:cNvPr id="389" name="Google Shape;389;p32"/>
          <p:cNvSpPr txBox="1"/>
          <p:nvPr/>
        </p:nvSpPr>
        <p:spPr>
          <a:xfrm>
            <a:off x="409475" y="3131025"/>
            <a:ext cx="7191000" cy="8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390" name="Google Shape;390;p32"/>
          <p:cNvPicPr preferRelativeResize="0"/>
          <p:nvPr/>
        </p:nvPicPr>
        <p:blipFill>
          <a:blip r:embed="rId3">
            <a:alphaModFix/>
          </a:blip>
          <a:stretch>
            <a:fillRect/>
          </a:stretch>
        </p:blipFill>
        <p:spPr>
          <a:xfrm>
            <a:off x="690308" y="1520484"/>
            <a:ext cx="2298584" cy="27622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2"/>
          <p:cNvSpPr txBox="1">
            <a:spLocks noGrp="1"/>
          </p:cNvSpPr>
          <p:nvPr>
            <p:ph type="title" idx="4294967295"/>
          </p:nvPr>
        </p:nvSpPr>
        <p:spPr>
          <a:xfrm>
            <a:off x="969748" y="600068"/>
            <a:ext cx="7505700" cy="514029"/>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0000"/>
              </a:buClr>
              <a:buSzPts val="4000"/>
              <a:buFont typeface="Calibri"/>
              <a:buNone/>
            </a:pPr>
            <a:r>
              <a:rPr lang="en" sz="2400" u="sng" dirty="0">
                <a:solidFill>
                  <a:srgbClr val="FFFFFF"/>
                </a:solidFill>
                <a:latin typeface="Fjalla One" panose="020B0604020202020204" charset="0"/>
                <a:ea typeface="Calibri"/>
                <a:cs typeface="Calibri"/>
                <a:sym typeface="Calibri"/>
              </a:rPr>
              <a:t>CAP Issue Introduction </a:t>
            </a:r>
            <a:r>
              <a:rPr lang="en" sz="4000" dirty="0">
                <a:solidFill>
                  <a:srgbClr val="000000"/>
                </a:solidFill>
                <a:latin typeface="Calibri"/>
                <a:ea typeface="Calibri"/>
                <a:cs typeface="Calibri"/>
                <a:sym typeface="Calibri"/>
              </a:rPr>
              <a:t/>
            </a:r>
            <a:br>
              <a:rPr lang="en" sz="4000" dirty="0">
                <a:solidFill>
                  <a:srgbClr val="000000"/>
                </a:solidFill>
                <a:latin typeface="Calibri"/>
                <a:ea typeface="Calibri"/>
                <a:cs typeface="Calibri"/>
                <a:sym typeface="Calibri"/>
              </a:rPr>
            </a:br>
            <a:endParaRPr dirty="0"/>
          </a:p>
        </p:txBody>
      </p:sp>
      <p:sp>
        <p:nvSpPr>
          <p:cNvPr id="388" name="Google Shape;388;p32"/>
          <p:cNvSpPr txBox="1">
            <a:spLocks noGrp="1"/>
          </p:cNvSpPr>
          <p:nvPr>
            <p:ph type="body" idx="4294967295"/>
          </p:nvPr>
        </p:nvSpPr>
        <p:spPr>
          <a:xfrm>
            <a:off x="3162862" y="1505123"/>
            <a:ext cx="5734050" cy="1628535"/>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FFFFFF"/>
              </a:buClr>
              <a:buSzPts val="2200"/>
              <a:buFont typeface="Courier New" panose="02070309020205020404" pitchFamily="49" charset="0"/>
              <a:buChar char="o"/>
            </a:pPr>
            <a:r>
              <a:rPr lang="en" sz="1900" dirty="0" smtClean="0">
                <a:solidFill>
                  <a:srgbClr val="FFFFFF"/>
                </a:solidFill>
                <a:latin typeface="Fjalla One" panose="020B0604020202020204" charset="0"/>
                <a:ea typeface="Fjalla One"/>
                <a:cs typeface="Fjalla One"/>
                <a:sym typeface="Fjalla One"/>
              </a:rPr>
              <a:t>Their </a:t>
            </a:r>
            <a:r>
              <a:rPr lang="en" sz="1900" dirty="0">
                <a:solidFill>
                  <a:srgbClr val="FFFFFF"/>
                </a:solidFill>
                <a:latin typeface="Fjalla One" panose="020B0604020202020204" charset="0"/>
                <a:ea typeface="Fjalla One"/>
                <a:cs typeface="Fjalla One"/>
                <a:sym typeface="Fjalla One"/>
              </a:rPr>
              <a:t>team is comprised of 10 counselors assigned to each of the learning communities, 2 counselors who provide oversight to their SEDNET program and 1 counselor who provides support to their alternative schools and schools needing additional supports</a:t>
            </a:r>
            <a:r>
              <a:rPr lang="en" sz="1900" dirty="0" smtClean="0">
                <a:solidFill>
                  <a:srgbClr val="FFFFFF"/>
                </a:solidFill>
                <a:latin typeface="Fjalla One" panose="020B0604020202020204" charset="0"/>
                <a:ea typeface="Fjalla One"/>
                <a:cs typeface="Fjalla One"/>
                <a:sym typeface="Fjalla One"/>
              </a:rPr>
              <a:t>.</a:t>
            </a:r>
            <a:endParaRPr sz="1900" dirty="0">
              <a:solidFill>
                <a:srgbClr val="FFFFFF"/>
              </a:solidFill>
              <a:latin typeface="Fjalla One" panose="020B0604020202020204" charset="0"/>
              <a:ea typeface="Fjalla One"/>
              <a:cs typeface="Fjalla One"/>
              <a:sym typeface="Fjalla One"/>
            </a:endParaRPr>
          </a:p>
          <a:p>
            <a:pPr marL="457200" lvl="0" indent="0" algn="l" rtl="0">
              <a:lnSpc>
                <a:spcPct val="100000"/>
              </a:lnSpc>
              <a:spcBef>
                <a:spcPts val="0"/>
              </a:spcBef>
              <a:spcAft>
                <a:spcPts val="0"/>
              </a:spcAft>
              <a:buNone/>
            </a:pPr>
            <a:endParaRPr sz="1900" dirty="0">
              <a:solidFill>
                <a:srgbClr val="000000"/>
              </a:solidFill>
              <a:latin typeface="Fjalla One" panose="020B0604020202020204" charset="0"/>
            </a:endParaRPr>
          </a:p>
          <a:p>
            <a:pPr marL="0" lvl="0" indent="0" algn="l" rtl="0">
              <a:lnSpc>
                <a:spcPct val="100000"/>
              </a:lnSpc>
              <a:spcBef>
                <a:spcPts val="0"/>
              </a:spcBef>
              <a:spcAft>
                <a:spcPts val="0"/>
              </a:spcAft>
              <a:buNone/>
            </a:pPr>
            <a:endParaRPr sz="1600" dirty="0">
              <a:solidFill>
                <a:srgbClr val="000000"/>
              </a:solidFill>
            </a:endParaRPr>
          </a:p>
          <a:p>
            <a:pPr marL="0" lvl="0" indent="0" algn="l" rtl="0">
              <a:lnSpc>
                <a:spcPct val="100000"/>
              </a:lnSpc>
              <a:spcBef>
                <a:spcPts val="0"/>
              </a:spcBef>
              <a:spcAft>
                <a:spcPts val="0"/>
              </a:spcAft>
              <a:buClr>
                <a:srgbClr val="000000"/>
              </a:buClr>
              <a:buFont typeface="Arial"/>
              <a:buNone/>
            </a:pPr>
            <a:endParaRPr sz="1600" dirty="0">
              <a:solidFill>
                <a:srgbClr val="000000"/>
              </a:solidFill>
            </a:endParaRPr>
          </a:p>
        </p:txBody>
      </p:sp>
      <p:sp>
        <p:nvSpPr>
          <p:cNvPr id="389" name="Google Shape;389;p32"/>
          <p:cNvSpPr txBox="1"/>
          <p:nvPr/>
        </p:nvSpPr>
        <p:spPr>
          <a:xfrm>
            <a:off x="409475" y="3131025"/>
            <a:ext cx="7191000" cy="8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390" name="Google Shape;390;p32"/>
          <p:cNvPicPr preferRelativeResize="0"/>
          <p:nvPr/>
        </p:nvPicPr>
        <p:blipFill>
          <a:blip r:embed="rId3">
            <a:alphaModFix/>
          </a:blip>
          <a:stretch>
            <a:fillRect/>
          </a:stretch>
        </p:blipFill>
        <p:spPr>
          <a:xfrm>
            <a:off x="717133" y="1507756"/>
            <a:ext cx="2298584" cy="2762241"/>
          </a:xfrm>
          <a:prstGeom prst="rect">
            <a:avLst/>
          </a:prstGeom>
          <a:noFill/>
          <a:ln>
            <a:noFill/>
          </a:ln>
        </p:spPr>
      </p:pic>
    </p:spTree>
    <p:extLst>
      <p:ext uri="{BB962C8B-B14F-4D97-AF65-F5344CB8AC3E}">
        <p14:creationId xmlns:p14="http://schemas.microsoft.com/office/powerpoint/2010/main" val="11476484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1245</Words>
  <Application>Microsoft Office PowerPoint</Application>
  <PresentationFormat>On-screen Show (16:9)</PresentationFormat>
  <Paragraphs>122</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Bungee Inline</vt:lpstr>
      <vt:lpstr>Impact</vt:lpstr>
      <vt:lpstr>Calibri</vt:lpstr>
      <vt:lpstr>Fjalla One</vt:lpstr>
      <vt:lpstr>Nunito</vt:lpstr>
      <vt:lpstr>Playfair Display</vt:lpstr>
      <vt:lpstr>Lato</vt:lpstr>
      <vt:lpstr>Courier New</vt:lpstr>
      <vt:lpstr>Blue &amp; Gold</vt:lpstr>
      <vt:lpstr>Don’t be Depressed, There’s OCPS!</vt:lpstr>
      <vt:lpstr>PowerPoint Presentation</vt:lpstr>
      <vt:lpstr>PowerPoint Presentation</vt:lpstr>
      <vt:lpstr>PowerPoint Presentation</vt:lpstr>
      <vt:lpstr>PowerPoint Presentation</vt:lpstr>
      <vt:lpstr>CAP Issue Introduction  </vt:lpstr>
      <vt:lpstr>CAP Issue Introduction  </vt:lpstr>
      <vt:lpstr>CAP Issue Introduction  </vt:lpstr>
      <vt:lpstr>CAP Issue Introduction  </vt:lpstr>
      <vt:lpstr>PowerPoint Presentation</vt:lpstr>
      <vt:lpstr>PowerPoint Presentation</vt:lpstr>
      <vt:lpstr>Additional OCPS Support- Anna Williams-Jones Director of Guidance and Mental Health Services for OCPS  </vt:lpstr>
      <vt:lpstr>Additional OCPS Support- Anna Williams-Jones Director of Guidance and Mental Health Services for OCPS  </vt:lpstr>
      <vt:lpstr>CAP Policy Connection </vt:lpstr>
      <vt:lpstr>CAP Policy Connection </vt:lpstr>
      <vt:lpstr>PowerPoint Presentation</vt:lpstr>
      <vt:lpstr>PowerPoint Presentation</vt:lpstr>
      <vt:lpstr>88% of HCMS Boys &amp; Girls Club members who were surveyed are not aware that OCPS provides after school services to students who suffer from mental illness.   12% of HCMS Boys &amp; Girls Club members who were surveyed are aware that OCPS provides after school services to students who suffer from mental illness.   </vt:lpstr>
      <vt:lpstr>93% of HCMS Boys &amp; Girls Club members who were surveyed feel that OCPS should provide posters with information on how it helps students during the school day as well as after school.  7% of HCMS Boys &amp; Girls members who were surveyed feel that OCPS should not have to provide these posters.  </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Depressed             There’s OCPS</dc:title>
  <dc:creator>Johnson, Tony A.</dc:creator>
  <cp:lastModifiedBy>Johnson, Tony A.</cp:lastModifiedBy>
  <cp:revision>129</cp:revision>
  <dcterms:modified xsi:type="dcterms:W3CDTF">2019-04-22T21:56:42Z</dcterms:modified>
</cp:coreProperties>
</file>