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Quicksand" panose="020B0604020202020204" charset="0"/>
      <p:regular r:id="rId19"/>
      <p:bold r:id="rId20"/>
    </p:embeddedFont>
    <p:embeddedFont>
      <p:font typeface="Merriweather" panose="020B0604020202020204" charset="0"/>
      <p:regular r:id="rId21"/>
      <p:bold r:id="rId22"/>
      <p:italic r:id="rId23"/>
      <p:boldItalic r:id="rId24"/>
    </p:embeddedFont>
    <p:embeddedFont>
      <p:font typeface="Nunito" panose="020B0604020202020204" charset="0"/>
      <p:regular r:id="rId25"/>
      <p:bold r:id="rId26"/>
      <p:italic r:id="rId27"/>
      <p:boldItalic r:id="rId28"/>
    </p:embeddedFont>
    <p:embeddedFont>
      <p:font typeface="Roboto"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team members and then introduce </a:t>
            </a:r>
            <a:r>
              <a:rPr lang="en">
                <a:solidFill>
                  <a:srgbClr val="222222"/>
                </a:solidFill>
                <a:highlight>
                  <a:srgbClr val="FFFFFF"/>
                </a:highlight>
                <a:latin typeface="Roboto"/>
                <a:ea typeface="Roboto"/>
                <a:cs typeface="Roboto"/>
                <a:sym typeface="Roboto"/>
              </a:rPr>
              <a:t>3801 Wetherbee Rd, Orlando, FL 32824</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df90f5c98_6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df90f5c98_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denisse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df90f5c98_6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df90f5c98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Laila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df90f5c98_6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df90f5c98_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581efc9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581efc9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Briana’s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df90f5c98_6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df90f5c98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ricardo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0cc4c726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0cc4c726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Everyone answers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24b5fef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24b5fef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of us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0cc4c72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0cc4c72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Denisse- “ These are the students who worked on the project”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df90f5c98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df90f5c98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Denisse’s page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21edefe8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21edefe8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Ricardos Page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21edefe8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21edefe8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t>Laila’s Page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21edefe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21edefe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Briana’s Page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21edefe8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21edefe8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Video’s Page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0cc4c726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0cc4c726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Jill’s Page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df90f5c98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df90f5c98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Denisse’s Page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uzP5uvwK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91350" y="1949788"/>
            <a:ext cx="5361300" cy="78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erriweather"/>
                <a:ea typeface="Merriweather"/>
                <a:cs typeface="Merriweather"/>
                <a:sym typeface="Merriweather"/>
              </a:rPr>
              <a:t>Less Waste </a:t>
            </a:r>
            <a:endParaRPr>
              <a:latin typeface="Merriweather"/>
              <a:ea typeface="Merriweather"/>
              <a:cs typeface="Merriweather"/>
              <a:sym typeface="Merriweather"/>
            </a:endParaRPr>
          </a:p>
          <a:p>
            <a:pPr marL="0" lvl="0" indent="0" algn="ctr" rtl="0">
              <a:spcBef>
                <a:spcPts val="0"/>
              </a:spcBef>
              <a:spcAft>
                <a:spcPts val="0"/>
              </a:spcAft>
              <a:buNone/>
            </a:pPr>
            <a:r>
              <a:rPr lang="en"/>
              <a:t>=</a:t>
            </a:r>
            <a:endParaRPr/>
          </a:p>
          <a:p>
            <a:pPr marL="0" lvl="0" indent="0" algn="ctr" rtl="0">
              <a:spcBef>
                <a:spcPts val="0"/>
              </a:spcBef>
              <a:spcAft>
                <a:spcPts val="0"/>
              </a:spcAft>
              <a:buNone/>
            </a:pPr>
            <a:r>
              <a:rPr lang="en">
                <a:latin typeface="Merriweather"/>
                <a:ea typeface="Merriweather"/>
                <a:cs typeface="Merriweather"/>
                <a:sym typeface="Merriweather"/>
              </a:rPr>
              <a:t>Less Hunger</a:t>
            </a:r>
            <a:endParaRPr>
              <a:latin typeface="Merriweather"/>
              <a:ea typeface="Merriweather"/>
              <a:cs typeface="Merriweather"/>
              <a:sym typeface="Merriweather"/>
            </a:endParaRPr>
          </a:p>
        </p:txBody>
      </p:sp>
      <p:pic>
        <p:nvPicPr>
          <p:cNvPr id="129" name="Google Shape;129;p13"/>
          <p:cNvPicPr preferRelativeResize="0"/>
          <p:nvPr/>
        </p:nvPicPr>
        <p:blipFill>
          <a:blip r:embed="rId3">
            <a:alphaModFix/>
          </a:blip>
          <a:stretch>
            <a:fillRect/>
          </a:stretch>
        </p:blipFill>
        <p:spPr>
          <a:xfrm>
            <a:off x="6613900" y="1522629"/>
            <a:ext cx="1901449" cy="1455550"/>
          </a:xfrm>
          <a:prstGeom prst="rect">
            <a:avLst/>
          </a:prstGeom>
          <a:noFill/>
          <a:ln>
            <a:noFill/>
          </a:ln>
        </p:spPr>
      </p:pic>
      <p:pic>
        <p:nvPicPr>
          <p:cNvPr id="130" name="Google Shape;130;p13"/>
          <p:cNvPicPr preferRelativeResize="0"/>
          <p:nvPr/>
        </p:nvPicPr>
        <p:blipFill>
          <a:blip r:embed="rId4">
            <a:alphaModFix/>
          </a:blip>
          <a:stretch>
            <a:fillRect/>
          </a:stretch>
        </p:blipFill>
        <p:spPr>
          <a:xfrm>
            <a:off x="674925" y="1395176"/>
            <a:ext cx="1710474" cy="1710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819200" y="346775"/>
            <a:ext cx="7725000" cy="6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many days a week do you eat school lunch? </a:t>
            </a:r>
            <a:endParaRPr/>
          </a:p>
        </p:txBody>
      </p:sp>
      <p:sp>
        <p:nvSpPr>
          <p:cNvPr id="188" name="Google Shape;188;p22"/>
          <p:cNvSpPr txBox="1"/>
          <p:nvPr/>
        </p:nvSpPr>
        <p:spPr>
          <a:xfrm>
            <a:off x="619700" y="1519225"/>
            <a:ext cx="7924500" cy="32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89" name="Google Shape;189;p22" descr="Forms response chart. Question title: How many days of the week do you get school lunch?. Number of responses: 102 responses."/>
          <p:cNvPicPr preferRelativeResize="0"/>
          <p:nvPr/>
        </p:nvPicPr>
        <p:blipFill rotWithShape="1">
          <a:blip r:embed="rId3">
            <a:alphaModFix/>
          </a:blip>
          <a:srcRect l="18300" t="16324"/>
          <a:stretch/>
        </p:blipFill>
        <p:spPr>
          <a:xfrm>
            <a:off x="869550" y="1326150"/>
            <a:ext cx="7247976" cy="3489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000"/>
                                        <p:tgtEl>
                                          <p:spTgt spid="1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808175" y="3994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Merriweather"/>
                <a:ea typeface="Merriweather"/>
                <a:cs typeface="Merriweather"/>
                <a:sym typeface="Merriweather"/>
              </a:rPr>
              <a:t>Do you throw away items from the cafeteria?</a:t>
            </a:r>
            <a:endParaRPr sz="2400">
              <a:latin typeface="Merriweather"/>
              <a:ea typeface="Merriweather"/>
              <a:cs typeface="Merriweather"/>
              <a:sym typeface="Merriweather"/>
            </a:endParaRPr>
          </a:p>
        </p:txBody>
      </p:sp>
      <p:sp>
        <p:nvSpPr>
          <p:cNvPr id="195" name="Google Shape;195;p23"/>
          <p:cNvSpPr txBox="1"/>
          <p:nvPr/>
        </p:nvSpPr>
        <p:spPr>
          <a:xfrm>
            <a:off x="669275" y="2101750"/>
            <a:ext cx="7783500" cy="25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96" name="Google Shape;196;p23" descr="Forms response chart. Question title: Do you throw away items from the cafeteria? (be honest). Number of responses: 102 responses."/>
          <p:cNvPicPr preferRelativeResize="0"/>
          <p:nvPr/>
        </p:nvPicPr>
        <p:blipFill rotWithShape="1">
          <a:blip r:embed="rId3">
            <a:alphaModFix/>
          </a:blip>
          <a:srcRect l="18725" t="18804"/>
          <a:stretch/>
        </p:blipFill>
        <p:spPr>
          <a:xfrm>
            <a:off x="460825" y="1127851"/>
            <a:ext cx="7933476" cy="3657600"/>
          </a:xfrm>
          <a:prstGeom prst="rect">
            <a:avLst/>
          </a:prstGeom>
          <a:noFill/>
          <a:ln>
            <a:noFill/>
          </a:ln>
        </p:spPr>
      </p:pic>
      <p:pic>
        <p:nvPicPr>
          <p:cNvPr id="197" name="Google Shape;197;p23"/>
          <p:cNvPicPr preferRelativeResize="0"/>
          <p:nvPr/>
        </p:nvPicPr>
        <p:blipFill>
          <a:blip r:embed="rId4">
            <a:alphaModFix/>
          </a:blip>
          <a:stretch>
            <a:fillRect/>
          </a:stretch>
        </p:blipFill>
        <p:spPr>
          <a:xfrm rot="5400000">
            <a:off x="5640350" y="1632300"/>
            <a:ext cx="2731600" cy="2048700"/>
          </a:xfrm>
          <a:prstGeom prst="rect">
            <a:avLst/>
          </a:prstGeom>
          <a:noFill/>
          <a:ln>
            <a:noFill/>
          </a:ln>
        </p:spPr>
      </p:pic>
      <p:sp>
        <p:nvSpPr>
          <p:cNvPr id="198" name="Google Shape;198;p23"/>
          <p:cNvSpPr txBox="1"/>
          <p:nvPr/>
        </p:nvSpPr>
        <p:spPr>
          <a:xfrm>
            <a:off x="5234050" y="4310400"/>
            <a:ext cx="3386700" cy="47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libri"/>
                <a:ea typeface="Calibri"/>
                <a:cs typeface="Calibri"/>
                <a:sym typeface="Calibri"/>
              </a:rPr>
              <a:t>(Real trash can from SCMS)</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1000"/>
                                        <p:tgtEl>
                                          <p:spTgt spid="1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819150" y="449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Merriweather"/>
                <a:ea typeface="Merriweather"/>
                <a:cs typeface="Merriweather"/>
                <a:sym typeface="Merriweather"/>
              </a:rPr>
              <a:t>What items do you throw away from your tray?</a:t>
            </a:r>
            <a:endParaRPr sz="2400">
              <a:latin typeface="Merriweather"/>
              <a:ea typeface="Merriweather"/>
              <a:cs typeface="Merriweather"/>
              <a:sym typeface="Merriweather"/>
            </a:endParaRPr>
          </a:p>
        </p:txBody>
      </p:sp>
      <p:sp>
        <p:nvSpPr>
          <p:cNvPr id="204" name="Google Shape;204;p24"/>
          <p:cNvSpPr txBox="1"/>
          <p:nvPr/>
        </p:nvSpPr>
        <p:spPr>
          <a:xfrm>
            <a:off x="607300" y="1239400"/>
            <a:ext cx="8180100" cy="3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05" name="Google Shape;205;p24" descr="Forms response chart. Question title: What items do you throw away from your tray? (an estimate). Number of responses: 102 responses."/>
          <p:cNvPicPr preferRelativeResize="0"/>
          <p:nvPr/>
        </p:nvPicPr>
        <p:blipFill rotWithShape="1">
          <a:blip r:embed="rId3">
            <a:alphaModFix/>
          </a:blip>
          <a:srcRect l="15254" t="18133"/>
          <a:stretch/>
        </p:blipFill>
        <p:spPr>
          <a:xfrm>
            <a:off x="928005" y="1144225"/>
            <a:ext cx="7048522" cy="3532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1000"/>
                                        <p:tgtEl>
                                          <p:spTgt spid="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819150" y="226050"/>
            <a:ext cx="75057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How much money could be saved?</a:t>
            </a:r>
            <a:endParaRPr b="1"/>
          </a:p>
        </p:txBody>
      </p:sp>
      <p:sp>
        <p:nvSpPr>
          <p:cNvPr id="211" name="Google Shape;211;p25"/>
          <p:cNvSpPr txBox="1">
            <a:spLocks noGrp="1"/>
          </p:cNvSpPr>
          <p:nvPr>
            <p:ph type="body" idx="1"/>
          </p:nvPr>
        </p:nvSpPr>
        <p:spPr>
          <a:xfrm>
            <a:off x="446875" y="790350"/>
            <a:ext cx="8068200" cy="41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Each carton of milk costs food services </a:t>
            </a:r>
            <a:r>
              <a:rPr lang="en" sz="2000">
                <a:solidFill>
                  <a:srgbClr val="00FF00"/>
                </a:solidFill>
              </a:rPr>
              <a:t>$0.20</a:t>
            </a:r>
            <a:r>
              <a:rPr lang="en" sz="2000">
                <a:solidFill>
                  <a:srgbClr val="000000"/>
                </a:solidFill>
              </a:rPr>
              <a:t> cents</a:t>
            </a:r>
            <a:endParaRPr sz="2000">
              <a:solidFill>
                <a:srgbClr val="000000"/>
              </a:solidFill>
            </a:endParaRPr>
          </a:p>
          <a:p>
            <a:pPr marL="0" lvl="0" indent="0" algn="l" rtl="0">
              <a:spcBef>
                <a:spcPts val="1600"/>
              </a:spcBef>
              <a:spcAft>
                <a:spcPts val="0"/>
              </a:spcAft>
              <a:buNone/>
            </a:pPr>
            <a:r>
              <a:rPr lang="en" sz="2000">
                <a:solidFill>
                  <a:srgbClr val="000000"/>
                </a:solidFill>
              </a:rPr>
              <a:t>Approximately 40% of students claimed they throw away their milk at lunch.</a:t>
            </a:r>
            <a:endParaRPr sz="2000">
              <a:solidFill>
                <a:srgbClr val="000000"/>
              </a:solidFill>
            </a:endParaRPr>
          </a:p>
          <a:p>
            <a:pPr marL="0" lvl="0" indent="0" algn="l" rtl="0">
              <a:spcBef>
                <a:spcPts val="1600"/>
              </a:spcBef>
              <a:spcAft>
                <a:spcPts val="0"/>
              </a:spcAft>
              <a:buNone/>
            </a:pPr>
            <a:r>
              <a:rPr lang="en" sz="2000">
                <a:solidFill>
                  <a:srgbClr val="000000"/>
                </a:solidFill>
              </a:rPr>
              <a:t>We can estimate that is 400 students of SCMS</a:t>
            </a:r>
            <a:endParaRPr sz="2000">
              <a:solidFill>
                <a:srgbClr val="000000"/>
              </a:solidFill>
            </a:endParaRPr>
          </a:p>
          <a:p>
            <a:pPr marL="0" lvl="0" indent="0" algn="l" rtl="0">
              <a:spcBef>
                <a:spcPts val="1600"/>
              </a:spcBef>
              <a:spcAft>
                <a:spcPts val="0"/>
              </a:spcAft>
              <a:buNone/>
            </a:pPr>
            <a:r>
              <a:rPr lang="en" sz="2000" b="1" i="1">
                <a:solidFill>
                  <a:srgbClr val="000000"/>
                </a:solidFill>
              </a:rPr>
              <a:t>So, we did the math…</a:t>
            </a:r>
            <a:endParaRPr sz="2000" b="1" i="1">
              <a:solidFill>
                <a:srgbClr val="000000"/>
              </a:solidFill>
            </a:endParaRPr>
          </a:p>
          <a:p>
            <a:pPr marL="0" lvl="0" indent="0" algn="l" rtl="0">
              <a:spcBef>
                <a:spcPts val="1600"/>
              </a:spcBef>
              <a:spcAft>
                <a:spcPts val="0"/>
              </a:spcAft>
              <a:buNone/>
            </a:pPr>
            <a:r>
              <a:rPr lang="en" sz="2000">
                <a:solidFill>
                  <a:srgbClr val="00FF00"/>
                </a:solidFill>
              </a:rPr>
              <a:t>$0.20</a:t>
            </a:r>
            <a:r>
              <a:rPr lang="en" sz="2000">
                <a:solidFill>
                  <a:srgbClr val="000000"/>
                </a:solidFill>
              </a:rPr>
              <a:t> times 400 students =</a:t>
            </a:r>
            <a:r>
              <a:rPr lang="en" sz="2000"/>
              <a:t> </a:t>
            </a:r>
            <a:r>
              <a:rPr lang="en" sz="2000">
                <a:solidFill>
                  <a:srgbClr val="00FF00"/>
                </a:solidFill>
              </a:rPr>
              <a:t>$80 </a:t>
            </a:r>
            <a:r>
              <a:rPr lang="en" sz="2000">
                <a:solidFill>
                  <a:srgbClr val="000000"/>
                </a:solidFill>
              </a:rPr>
              <a:t>a day</a:t>
            </a:r>
            <a:endParaRPr sz="2000">
              <a:solidFill>
                <a:srgbClr val="000000"/>
              </a:solidFill>
            </a:endParaRPr>
          </a:p>
          <a:p>
            <a:pPr marL="0" lvl="0" indent="0" algn="l" rtl="0">
              <a:spcBef>
                <a:spcPts val="1600"/>
              </a:spcBef>
              <a:spcAft>
                <a:spcPts val="0"/>
              </a:spcAft>
              <a:buNone/>
            </a:pPr>
            <a:r>
              <a:rPr lang="en" sz="2000">
                <a:solidFill>
                  <a:srgbClr val="00FF00"/>
                </a:solidFill>
              </a:rPr>
              <a:t>$80</a:t>
            </a:r>
            <a:r>
              <a:rPr lang="en" sz="2000"/>
              <a:t> </a:t>
            </a:r>
            <a:r>
              <a:rPr lang="en" sz="2000">
                <a:solidFill>
                  <a:srgbClr val="000000"/>
                </a:solidFill>
              </a:rPr>
              <a:t>a day =</a:t>
            </a:r>
            <a:r>
              <a:rPr lang="en" sz="2000">
                <a:solidFill>
                  <a:srgbClr val="00FF00"/>
                </a:solidFill>
              </a:rPr>
              <a:t> $400</a:t>
            </a:r>
            <a:r>
              <a:rPr lang="en" sz="2000">
                <a:solidFill>
                  <a:srgbClr val="000000"/>
                </a:solidFill>
              </a:rPr>
              <a:t> a week</a:t>
            </a:r>
            <a:endParaRPr sz="2000">
              <a:solidFill>
                <a:srgbClr val="000000"/>
              </a:solidFill>
            </a:endParaRPr>
          </a:p>
          <a:p>
            <a:pPr marL="0" lvl="0" indent="0" algn="l" rtl="0">
              <a:spcBef>
                <a:spcPts val="1600"/>
              </a:spcBef>
              <a:spcAft>
                <a:spcPts val="0"/>
              </a:spcAft>
              <a:buNone/>
            </a:pPr>
            <a:r>
              <a:rPr lang="en" sz="2400" b="1" i="1">
                <a:solidFill>
                  <a:srgbClr val="00FF00"/>
                </a:solidFill>
              </a:rPr>
              <a:t>$400</a:t>
            </a:r>
            <a:r>
              <a:rPr lang="en" sz="2400" b="1" i="1"/>
              <a:t> </a:t>
            </a:r>
            <a:r>
              <a:rPr lang="en" sz="2400" b="1" i="1">
                <a:solidFill>
                  <a:srgbClr val="000000"/>
                </a:solidFill>
              </a:rPr>
              <a:t>times approximately 36 weeks of school =</a:t>
            </a:r>
            <a:r>
              <a:rPr lang="en" sz="2400" b="1" i="1"/>
              <a:t> </a:t>
            </a:r>
            <a:r>
              <a:rPr lang="en" sz="2400" b="1" i="1">
                <a:solidFill>
                  <a:srgbClr val="00FF00"/>
                </a:solidFill>
              </a:rPr>
              <a:t>$14,400 </a:t>
            </a:r>
            <a:r>
              <a:rPr lang="en" sz="1800" b="1" i="1">
                <a:solidFill>
                  <a:srgbClr val="000000"/>
                </a:solidFill>
              </a:rPr>
              <a:t>per year</a:t>
            </a:r>
            <a:endParaRPr sz="1800" b="1" i="1">
              <a:solidFill>
                <a:srgbClr val="000000"/>
              </a:solidFill>
            </a:endParaRPr>
          </a:p>
          <a:p>
            <a:pPr marL="0" lvl="0" indent="0" algn="l" rtl="0">
              <a:spcBef>
                <a:spcPts val="1600"/>
              </a:spcBef>
              <a:spcAft>
                <a:spcPts val="0"/>
              </a:spcAft>
              <a:buNone/>
            </a:pPr>
            <a:endParaRPr sz="2000"/>
          </a:p>
          <a:p>
            <a:pPr marL="0" lvl="0" indent="0" algn="l" rtl="0">
              <a:spcBef>
                <a:spcPts val="1600"/>
              </a:spcBef>
              <a:spcAft>
                <a:spcPts val="0"/>
              </a:spcAft>
              <a:buNone/>
            </a:pPr>
            <a:endParaRPr sz="2000"/>
          </a:p>
          <a:p>
            <a:pPr marL="0" lvl="0" indent="0" algn="l" rtl="0">
              <a:spcBef>
                <a:spcPts val="1600"/>
              </a:spcBef>
              <a:spcAft>
                <a:spcPts val="1600"/>
              </a:spcAft>
              <a:buNone/>
            </a:pPr>
            <a:endParaRPr sz="2000"/>
          </a:p>
        </p:txBody>
      </p:sp>
      <p:pic>
        <p:nvPicPr>
          <p:cNvPr id="212" name="Google Shape;212;p25"/>
          <p:cNvPicPr preferRelativeResize="0"/>
          <p:nvPr/>
        </p:nvPicPr>
        <p:blipFill>
          <a:blip r:embed="rId3">
            <a:alphaModFix/>
          </a:blip>
          <a:stretch>
            <a:fillRect/>
          </a:stretch>
        </p:blipFill>
        <p:spPr>
          <a:xfrm>
            <a:off x="6065794" y="1750700"/>
            <a:ext cx="1595375" cy="2409925"/>
          </a:xfrm>
          <a:prstGeom prst="rect">
            <a:avLst/>
          </a:prstGeom>
          <a:noFill/>
          <a:ln>
            <a:noFill/>
          </a:ln>
        </p:spPr>
      </p:pic>
      <p:pic>
        <p:nvPicPr>
          <p:cNvPr id="213" name="Google Shape;213;p25"/>
          <p:cNvPicPr preferRelativeResize="0"/>
          <p:nvPr/>
        </p:nvPicPr>
        <p:blipFill>
          <a:blip r:embed="rId4">
            <a:alphaModFix/>
          </a:blip>
          <a:stretch>
            <a:fillRect/>
          </a:stretch>
        </p:blipFill>
        <p:spPr>
          <a:xfrm>
            <a:off x="819150" y="226041"/>
            <a:ext cx="552900" cy="738150"/>
          </a:xfrm>
          <a:prstGeom prst="rect">
            <a:avLst/>
          </a:prstGeom>
          <a:noFill/>
          <a:ln>
            <a:noFill/>
          </a:ln>
        </p:spPr>
      </p:pic>
      <p:pic>
        <p:nvPicPr>
          <p:cNvPr id="214" name="Google Shape;214;p25"/>
          <p:cNvPicPr preferRelativeResize="0"/>
          <p:nvPr/>
        </p:nvPicPr>
        <p:blipFill>
          <a:blip r:embed="rId4">
            <a:alphaModFix/>
          </a:blip>
          <a:stretch>
            <a:fillRect/>
          </a:stretch>
        </p:blipFill>
        <p:spPr>
          <a:xfrm>
            <a:off x="7661175" y="226075"/>
            <a:ext cx="552900" cy="73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819150" y="4738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Merriweather"/>
                <a:ea typeface="Merriweather"/>
                <a:cs typeface="Merriweather"/>
                <a:sym typeface="Merriweather"/>
              </a:rPr>
              <a:t>Would you contribute to a share table by placing unwanted items on it?</a:t>
            </a:r>
            <a:r>
              <a:rPr lang="en"/>
              <a:t> </a:t>
            </a:r>
            <a:endParaRPr/>
          </a:p>
        </p:txBody>
      </p:sp>
      <p:sp>
        <p:nvSpPr>
          <p:cNvPr id="220" name="Google Shape;220;p26"/>
          <p:cNvSpPr txBox="1"/>
          <p:nvPr/>
        </p:nvSpPr>
        <p:spPr>
          <a:xfrm>
            <a:off x="743650" y="1574013"/>
            <a:ext cx="7783500" cy="31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21" name="Google Shape;221;p26" descr="Forms response chart. Question title: Would you contribute to a share table by placing unwanted items on it? (a share table is a table in a cafeteria in which students leave and take lunch items). Number of responses: 102 responses."/>
          <p:cNvPicPr preferRelativeResize="0"/>
          <p:nvPr/>
        </p:nvPicPr>
        <p:blipFill rotWithShape="1">
          <a:blip r:embed="rId3">
            <a:alphaModFix/>
          </a:blip>
          <a:srcRect l="18407" t="24442"/>
          <a:stretch/>
        </p:blipFill>
        <p:spPr>
          <a:xfrm>
            <a:off x="429749" y="1428400"/>
            <a:ext cx="8258424" cy="3459600"/>
          </a:xfrm>
          <a:prstGeom prst="rect">
            <a:avLst/>
          </a:prstGeom>
          <a:noFill/>
          <a:ln>
            <a:noFill/>
          </a:ln>
        </p:spPr>
      </p:pic>
      <p:pic>
        <p:nvPicPr>
          <p:cNvPr id="222" name="Google Shape;222;p26"/>
          <p:cNvPicPr preferRelativeResize="0"/>
          <p:nvPr/>
        </p:nvPicPr>
        <p:blipFill>
          <a:blip r:embed="rId4">
            <a:alphaModFix/>
          </a:blip>
          <a:stretch>
            <a:fillRect/>
          </a:stretch>
        </p:blipFill>
        <p:spPr>
          <a:xfrm rot="10800000">
            <a:off x="5991575" y="2416825"/>
            <a:ext cx="2333275" cy="1749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1000"/>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909700" y="153382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b="1" i="1"/>
              <a:t>NOW TIME FOR THE Q&amp;A</a:t>
            </a:r>
            <a:endParaRPr sz="7200" b="1"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p:nvPr/>
        </p:nvSpPr>
        <p:spPr>
          <a:xfrm>
            <a:off x="604400" y="743650"/>
            <a:ext cx="7795500" cy="400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Quicksand"/>
                <a:ea typeface="Quicksand"/>
                <a:cs typeface="Quicksand"/>
                <a:sym typeface="Quicksand"/>
              </a:rPr>
              <a:t> </a:t>
            </a:r>
            <a:r>
              <a:rPr lang="en" sz="6000" i="1">
                <a:latin typeface="Quicksand"/>
                <a:ea typeface="Quicksand"/>
                <a:cs typeface="Quicksand"/>
                <a:sym typeface="Quicksand"/>
              </a:rPr>
              <a:t>This concludes our presentation.</a:t>
            </a:r>
            <a:endParaRPr sz="6000" i="1">
              <a:latin typeface="Quicksand"/>
              <a:ea typeface="Quicksand"/>
              <a:cs typeface="Quicksand"/>
              <a:sym typeface="Quicksand"/>
            </a:endParaRPr>
          </a:p>
          <a:p>
            <a:pPr marL="0" lvl="0" indent="0" algn="ctr" rtl="0">
              <a:spcBef>
                <a:spcPts val="0"/>
              </a:spcBef>
              <a:spcAft>
                <a:spcPts val="0"/>
              </a:spcAft>
              <a:buNone/>
            </a:pPr>
            <a:r>
              <a:rPr lang="en" sz="6000" i="1">
                <a:latin typeface="Quicksand"/>
                <a:ea typeface="Quicksand"/>
                <a:cs typeface="Quicksand"/>
                <a:sym typeface="Quicksand"/>
              </a:rPr>
              <a:t>Thank you for viewing!</a:t>
            </a:r>
            <a:endParaRPr sz="6000" i="1">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664500"/>
            <a:ext cx="7505700" cy="954600"/>
          </a:xfrm>
          <a:prstGeom prst="rect">
            <a:avLst/>
          </a:prstGeom>
        </p:spPr>
        <p:txBody>
          <a:bodyPr spcFirstLastPara="1" wrap="square" lIns="91425" tIns="91425" rIns="91425" bIns="91425" anchor="t" anchorCtr="0">
            <a:noAutofit/>
          </a:bodyPr>
          <a:lstStyle/>
          <a:p>
            <a:pPr marL="2286000" lvl="0" indent="0" algn="l" rtl="0">
              <a:spcBef>
                <a:spcPts val="0"/>
              </a:spcBef>
              <a:spcAft>
                <a:spcPts val="0"/>
              </a:spcAft>
              <a:buNone/>
            </a:pPr>
            <a:r>
              <a:rPr lang="en" sz="4800" b="1"/>
              <a:t>CAP TEAM</a:t>
            </a:r>
            <a:endParaRPr sz="4800" b="1"/>
          </a:p>
        </p:txBody>
      </p:sp>
      <p:sp>
        <p:nvSpPr>
          <p:cNvPr id="136" name="Google Shape;136;p14"/>
          <p:cNvSpPr txBox="1"/>
          <p:nvPr/>
        </p:nvSpPr>
        <p:spPr>
          <a:xfrm>
            <a:off x="819150" y="1546650"/>
            <a:ext cx="7660800" cy="2752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 sz="2400">
                <a:latin typeface="Calibri"/>
                <a:ea typeface="Calibri"/>
                <a:cs typeface="Calibri"/>
                <a:sym typeface="Calibri"/>
              </a:rPr>
              <a:t>Briana Perez-Morales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Denisse Hernandez</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Laila Genao</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Ricardo Suarez</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Jose Fontanez</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Jillian Collado</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Kalli Hodges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Owen Rodriguez</a:t>
            </a:r>
            <a:endParaRPr sz="2400">
              <a:latin typeface="Calibri"/>
              <a:ea typeface="Calibri"/>
              <a:cs typeface="Calibri"/>
              <a:sym typeface="Calibri"/>
            </a:endParaRPr>
          </a:p>
        </p:txBody>
      </p:sp>
      <p:pic>
        <p:nvPicPr>
          <p:cNvPr id="137" name="Google Shape;137;p14"/>
          <p:cNvPicPr preferRelativeResize="0"/>
          <p:nvPr/>
        </p:nvPicPr>
        <p:blipFill rotWithShape="1">
          <a:blip r:embed="rId3">
            <a:alphaModFix/>
          </a:blip>
          <a:srcRect l="21197" t="13926" r="18565"/>
          <a:stretch/>
        </p:blipFill>
        <p:spPr>
          <a:xfrm>
            <a:off x="6323225" y="1053500"/>
            <a:ext cx="1732850" cy="1857085"/>
          </a:xfrm>
          <a:prstGeom prst="rect">
            <a:avLst/>
          </a:prstGeom>
          <a:noFill/>
          <a:ln>
            <a:noFill/>
          </a:ln>
        </p:spPr>
      </p:pic>
      <p:pic>
        <p:nvPicPr>
          <p:cNvPr id="138" name="Google Shape;138;p14"/>
          <p:cNvPicPr preferRelativeResize="0"/>
          <p:nvPr/>
        </p:nvPicPr>
        <p:blipFill rotWithShape="1">
          <a:blip r:embed="rId4">
            <a:alphaModFix/>
          </a:blip>
          <a:srcRect l="25600" t="25001" b="15851"/>
          <a:stretch/>
        </p:blipFill>
        <p:spPr>
          <a:xfrm rot="5400000">
            <a:off x="3493250" y="2321825"/>
            <a:ext cx="2906200" cy="1732850"/>
          </a:xfrm>
          <a:prstGeom prst="rect">
            <a:avLst/>
          </a:prstGeom>
          <a:noFill/>
          <a:ln>
            <a:noFill/>
          </a:ln>
        </p:spPr>
      </p:pic>
      <p:pic>
        <p:nvPicPr>
          <p:cNvPr id="139" name="Google Shape;139;p14"/>
          <p:cNvPicPr preferRelativeResize="0"/>
          <p:nvPr/>
        </p:nvPicPr>
        <p:blipFill rotWithShape="1">
          <a:blip r:embed="rId5">
            <a:alphaModFix/>
          </a:blip>
          <a:srcRect l="16465" r="4452"/>
          <a:stretch/>
        </p:blipFill>
        <p:spPr>
          <a:xfrm rot="5400000">
            <a:off x="5833550" y="2945750"/>
            <a:ext cx="1848825" cy="175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819150" y="2886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Merriweather"/>
                <a:ea typeface="Merriweather"/>
                <a:cs typeface="Merriweather"/>
                <a:sym typeface="Merriweather"/>
              </a:rPr>
              <a:t>CAP Issue Introduction</a:t>
            </a:r>
            <a:endParaRPr sz="3600">
              <a:latin typeface="Merriweather"/>
              <a:ea typeface="Merriweather"/>
              <a:cs typeface="Merriweather"/>
              <a:sym typeface="Merriweather"/>
            </a:endParaRPr>
          </a:p>
        </p:txBody>
      </p:sp>
      <p:sp>
        <p:nvSpPr>
          <p:cNvPr id="145" name="Google Shape;145;p15"/>
          <p:cNvSpPr txBox="1"/>
          <p:nvPr/>
        </p:nvSpPr>
        <p:spPr>
          <a:xfrm>
            <a:off x="207450" y="1041575"/>
            <a:ext cx="8729100" cy="37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Merriweather"/>
                <a:ea typeface="Merriweather"/>
                <a:cs typeface="Merriweather"/>
                <a:sym typeface="Merriweather"/>
              </a:rPr>
              <a:t>The issue we chose to work on is based on our school cafeteria waste. Our initial observation was that we see students throw away full trays of food after getting their lunch. The reason we chose this problem was based on the fact that we are always hungry, which lead to many ideas on how we can solve this problem. </a:t>
            </a:r>
            <a:endParaRPr sz="300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819150" y="4289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t>Civics In Action Supporters </a:t>
            </a:r>
            <a:endParaRPr sz="3600" b="1"/>
          </a:p>
        </p:txBody>
      </p:sp>
      <p:sp>
        <p:nvSpPr>
          <p:cNvPr id="151" name="Google Shape;151;p16"/>
          <p:cNvSpPr txBox="1"/>
          <p:nvPr/>
        </p:nvSpPr>
        <p:spPr>
          <a:xfrm>
            <a:off x="989550" y="1279975"/>
            <a:ext cx="7164900" cy="2734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Mrs. Steele (Cafeteria Manager)</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Mrs. Lane (CAP Sponsor)</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Mrs. Rondon(South Creek Boys and Girls Club Coordinator)</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Mr. Brown(School Principal)</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 sz="2400">
                <a:latin typeface="Calibri"/>
                <a:ea typeface="Calibri"/>
                <a:cs typeface="Calibri"/>
                <a:sym typeface="Calibri"/>
              </a:rPr>
              <a:t>Dr. Larsen (SCMS Assistant Principal)</a:t>
            </a:r>
            <a:endParaRPr sz="24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819150" y="5784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CAP Policy Connection</a:t>
            </a:r>
            <a:endParaRPr sz="4800"/>
          </a:p>
        </p:txBody>
      </p:sp>
      <p:sp>
        <p:nvSpPr>
          <p:cNvPr id="157" name="Google Shape;157;p17"/>
          <p:cNvSpPr txBox="1"/>
          <p:nvPr/>
        </p:nvSpPr>
        <p:spPr>
          <a:xfrm>
            <a:off x="641275" y="1429500"/>
            <a:ext cx="7989000" cy="317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Calibri"/>
                <a:ea typeface="Calibri"/>
                <a:cs typeface="Calibri"/>
                <a:sym typeface="Calibri"/>
              </a:rPr>
              <a:t>We wanted to create a school policy for share tables, to inform students about what rules are in the cafeteria since they are not specific. (Ideas of solutions in upcoming slides). From asking questions, we found out that having a share table is always an option, but they never knew students were interested in having them, until now :)</a:t>
            </a:r>
            <a:endParaRPr sz="2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19150" y="364638"/>
            <a:ext cx="7505700" cy="730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3600"/>
              <a:t>          </a:t>
            </a:r>
            <a:r>
              <a:rPr lang="en" sz="3600">
                <a:solidFill>
                  <a:srgbClr val="6AA84F"/>
                </a:solidFill>
              </a:rPr>
              <a:t>      SOLUTIONS!</a:t>
            </a:r>
            <a:endParaRPr sz="3600">
              <a:solidFill>
                <a:srgbClr val="6AA84F"/>
              </a:solidFill>
            </a:endParaRPr>
          </a:p>
        </p:txBody>
      </p:sp>
      <p:sp>
        <p:nvSpPr>
          <p:cNvPr id="163" name="Google Shape;163;p18"/>
          <p:cNvSpPr txBox="1">
            <a:spLocks noGrp="1"/>
          </p:cNvSpPr>
          <p:nvPr>
            <p:ph type="body" idx="1"/>
          </p:nvPr>
        </p:nvSpPr>
        <p:spPr>
          <a:xfrm>
            <a:off x="561100" y="1242450"/>
            <a:ext cx="7895700" cy="3326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Put up a SHARE TABLE!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 a share table is a table in the cafeteria in which students can place unwanted items from their trays on the table to reduce waste*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Put up posters in the cafeteria to encourage students to contribute to the share table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Put up posters to inform students about rules and policies in the cafeteria</a:t>
            </a:r>
            <a:endParaRPr sz="2400">
              <a:solidFill>
                <a:srgbClr val="000000"/>
              </a:solidFill>
            </a:endParaRPr>
          </a:p>
          <a:p>
            <a:pPr marL="457200" lvl="0" indent="0" algn="l" rtl="0">
              <a:spcBef>
                <a:spcPts val="1600"/>
              </a:spcBef>
              <a:spcAft>
                <a:spcPts val="0"/>
              </a:spcAft>
              <a:buNone/>
            </a:pPr>
            <a:endParaRPr sz="2400"/>
          </a:p>
          <a:p>
            <a:pPr marL="0" lvl="0" indent="0" algn="l" rtl="0">
              <a:spcBef>
                <a:spcPts val="1600"/>
              </a:spcBef>
              <a:spcAft>
                <a:spcPts val="1600"/>
              </a:spcAft>
              <a:buNone/>
            </a:pPr>
            <a:endParaRPr sz="2400"/>
          </a:p>
        </p:txBody>
      </p:sp>
      <p:pic>
        <p:nvPicPr>
          <p:cNvPr id="164" name="Google Shape;164;p18"/>
          <p:cNvPicPr preferRelativeResize="0"/>
          <p:nvPr/>
        </p:nvPicPr>
        <p:blipFill>
          <a:blip r:embed="rId3">
            <a:alphaModFix/>
          </a:blip>
          <a:stretch>
            <a:fillRect/>
          </a:stretch>
        </p:blipFill>
        <p:spPr>
          <a:xfrm>
            <a:off x="1336175" y="258462"/>
            <a:ext cx="943175" cy="943175"/>
          </a:xfrm>
          <a:prstGeom prst="rect">
            <a:avLst/>
          </a:prstGeom>
          <a:noFill/>
          <a:ln>
            <a:noFill/>
          </a:ln>
        </p:spPr>
      </p:pic>
      <p:pic>
        <p:nvPicPr>
          <p:cNvPr id="165" name="Google Shape;165;p18"/>
          <p:cNvPicPr preferRelativeResize="0"/>
          <p:nvPr/>
        </p:nvPicPr>
        <p:blipFill>
          <a:blip r:embed="rId3">
            <a:alphaModFix/>
          </a:blip>
          <a:stretch>
            <a:fillRect/>
          </a:stretch>
        </p:blipFill>
        <p:spPr>
          <a:xfrm>
            <a:off x="6847575" y="258463"/>
            <a:ext cx="943175" cy="9431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752400" y="364825"/>
            <a:ext cx="7616700" cy="380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t>PSA VIDEO</a:t>
            </a:r>
            <a:endParaRPr sz="4800" b="1" dirty="0"/>
          </a:p>
          <a:p>
            <a:pPr marL="0" lvl="0" indent="0" algn="ctr" rtl="0">
              <a:spcBef>
                <a:spcPts val="0"/>
              </a:spcBef>
              <a:spcAft>
                <a:spcPts val="0"/>
              </a:spcAft>
              <a:buNone/>
            </a:pPr>
            <a:endParaRPr sz="4800" b="1" dirty="0"/>
          </a:p>
          <a:p>
            <a:pPr marL="0" lvl="0" indent="0" algn="ctr" rtl="0">
              <a:spcBef>
                <a:spcPts val="0"/>
              </a:spcBef>
              <a:spcAft>
                <a:spcPts val="0"/>
              </a:spcAft>
              <a:buNone/>
            </a:pPr>
            <a:r>
              <a:rPr lang="en" sz="3600" u="sng" dirty="0">
                <a:solidFill>
                  <a:srgbClr val="674EA7"/>
                </a:solidFill>
                <a:latin typeface="Arial"/>
                <a:ea typeface="Arial"/>
                <a:cs typeface="Arial"/>
                <a:sym typeface="Arial"/>
                <a:hlinkClick r:id="rId3"/>
              </a:rPr>
              <a:t>https://www.youtube.com/watch?v=d-uzP5uvwKA</a:t>
            </a:r>
            <a:endParaRPr sz="3600" dirty="0">
              <a:solidFill>
                <a:srgbClr val="674EA7"/>
              </a:solidFill>
            </a:endParaRPr>
          </a:p>
          <a:p>
            <a:pPr marL="0" lvl="0" indent="0" algn="ctr" rtl="0">
              <a:spcBef>
                <a:spcPts val="0"/>
              </a:spcBef>
              <a:spcAft>
                <a:spcPts val="0"/>
              </a:spcAft>
              <a:buNone/>
            </a:pPr>
            <a:endParaRPr sz="3600" dirty="0"/>
          </a:p>
          <a:p>
            <a:pPr marL="0" lvl="0" indent="0" algn="ctr" rtl="0">
              <a:spcBef>
                <a:spcPts val="0"/>
              </a:spcBef>
              <a:spcAft>
                <a:spcPts val="0"/>
              </a:spcAft>
              <a:buNone/>
            </a:pPr>
            <a:r>
              <a:rPr lang="en" sz="3600" dirty="0"/>
              <a:t>Enjoy:)</a:t>
            </a:r>
            <a:endParaRPr sz="3600" dirty="0"/>
          </a:p>
          <a:p>
            <a:pPr marL="0" lvl="0" indent="0" algn="l" rtl="0">
              <a:spcBef>
                <a:spcPts val="0"/>
              </a:spcBef>
              <a:spcAft>
                <a:spcPts val="0"/>
              </a:spcAft>
              <a:buNone/>
            </a:pPr>
            <a:endParaRP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819150" y="5015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IMPACT OF OUR PROJECT</a:t>
            </a:r>
            <a:endParaRPr/>
          </a:p>
        </p:txBody>
      </p:sp>
      <p:sp>
        <p:nvSpPr>
          <p:cNvPr id="176" name="Google Shape;176;p20"/>
          <p:cNvSpPr txBox="1"/>
          <p:nvPr/>
        </p:nvSpPr>
        <p:spPr>
          <a:xfrm>
            <a:off x="397500" y="978000"/>
            <a:ext cx="8349000" cy="374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latin typeface="Quicksand"/>
              <a:ea typeface="Quicksand"/>
              <a:cs typeface="Quicksand"/>
              <a:sym typeface="Quicksand"/>
            </a:endParaRPr>
          </a:p>
          <a:p>
            <a:pPr marL="0" lvl="0" indent="0" algn="ctr" rtl="0">
              <a:spcBef>
                <a:spcPts val="0"/>
              </a:spcBef>
              <a:spcAft>
                <a:spcPts val="0"/>
              </a:spcAft>
              <a:buNone/>
            </a:pPr>
            <a:r>
              <a:rPr lang="en" sz="2700">
                <a:latin typeface="Quicksand"/>
                <a:ea typeface="Quicksand"/>
                <a:cs typeface="Quicksand"/>
                <a:sym typeface="Quicksand"/>
              </a:rPr>
              <a:t>On March 26, 2019 our share table finally went up for the first time! We already have seen it working. For example, we have seen food in the buckets and students taking food from it. That is the impact we want to see moving forward. We would like to see share tables in other schools, significant drops in money spent for cafeterias, and satisfied students.</a:t>
            </a:r>
            <a:endParaRPr sz="2700">
              <a:latin typeface="Quicksand"/>
              <a:ea typeface="Quicksand"/>
              <a:cs typeface="Quicksand"/>
              <a:sym typeface="Quicksan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416875" y="697950"/>
            <a:ext cx="4769700" cy="37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Merriweather"/>
                <a:ea typeface="Merriweather"/>
                <a:cs typeface="Merriweather"/>
                <a:sym typeface="Merriweather"/>
              </a:rPr>
              <a:t>After all of our research we conducted a survey to see how much food our school wastes every day</a:t>
            </a:r>
            <a:endParaRPr sz="2400">
              <a:latin typeface="Merriweather"/>
              <a:ea typeface="Merriweather"/>
              <a:cs typeface="Merriweather"/>
              <a:sym typeface="Merriweather"/>
            </a:endParaRPr>
          </a:p>
          <a:p>
            <a:pPr marL="0" lvl="0" indent="0" algn="l" rtl="0">
              <a:spcBef>
                <a:spcPts val="0"/>
              </a:spcBef>
              <a:spcAft>
                <a:spcPts val="0"/>
              </a:spcAft>
              <a:buNone/>
            </a:pPr>
            <a:endParaRPr sz="2400">
              <a:latin typeface="Merriweather"/>
              <a:ea typeface="Merriweather"/>
              <a:cs typeface="Merriweather"/>
              <a:sym typeface="Merriweather"/>
            </a:endParaRPr>
          </a:p>
          <a:p>
            <a:pPr marL="0" lvl="0" indent="0" algn="ctr" rtl="0">
              <a:spcBef>
                <a:spcPts val="0"/>
              </a:spcBef>
              <a:spcAft>
                <a:spcPts val="0"/>
              </a:spcAft>
              <a:buNone/>
            </a:pPr>
            <a:r>
              <a:rPr lang="en" sz="2400">
                <a:latin typeface="Merriweather"/>
                <a:ea typeface="Merriweather"/>
                <a:cs typeface="Merriweather"/>
                <a:sym typeface="Merriweather"/>
              </a:rPr>
              <a:t>Now for the Statistics of the survey that we gave out to the students of SCMS :)</a:t>
            </a:r>
            <a:endParaRPr sz="2400">
              <a:latin typeface="Merriweather"/>
              <a:ea typeface="Merriweather"/>
              <a:cs typeface="Merriweather"/>
              <a:sym typeface="Merriweather"/>
            </a:endParaRPr>
          </a:p>
        </p:txBody>
      </p:sp>
      <p:pic>
        <p:nvPicPr>
          <p:cNvPr id="182" name="Google Shape;182;p21"/>
          <p:cNvPicPr preferRelativeResize="0"/>
          <p:nvPr/>
        </p:nvPicPr>
        <p:blipFill>
          <a:blip r:embed="rId3">
            <a:alphaModFix/>
          </a:blip>
          <a:stretch>
            <a:fillRect/>
          </a:stretch>
        </p:blipFill>
        <p:spPr>
          <a:xfrm>
            <a:off x="5445175" y="902113"/>
            <a:ext cx="3339274" cy="3339274"/>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584</Words>
  <Application>Microsoft Office PowerPoint</Application>
  <PresentationFormat>On-screen Show (16:9)</PresentationFormat>
  <Paragraphs>71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Quicksand</vt:lpstr>
      <vt:lpstr>Merriweather</vt:lpstr>
      <vt:lpstr>Nunito</vt:lpstr>
      <vt:lpstr>Roboto</vt:lpstr>
      <vt:lpstr>Arial</vt:lpstr>
      <vt:lpstr>Calibri</vt:lpstr>
      <vt:lpstr>Shift</vt:lpstr>
      <vt:lpstr>Less Waste  = Less Hunger</vt:lpstr>
      <vt:lpstr>CAP TEAM</vt:lpstr>
      <vt:lpstr>CAP Issue Introduction</vt:lpstr>
      <vt:lpstr>Civics In Action Supporters </vt:lpstr>
      <vt:lpstr>CAP Policy Connection</vt:lpstr>
      <vt:lpstr>                SOLUTIONS!</vt:lpstr>
      <vt:lpstr>PSA VIDEO  https://www.youtube.com/watch?v=d-uzP5uvwKA  Enjoy:) </vt:lpstr>
      <vt:lpstr>IMPACT OF OUR PROJECT</vt:lpstr>
      <vt:lpstr>After all of our research we conducted a survey to see how much food our school wastes every day  Now for the Statistics of the survey that we gave out to the students of SCMS :)</vt:lpstr>
      <vt:lpstr>How many days a week do you eat school lunch? </vt:lpstr>
      <vt:lpstr>Do you throw away items from the cafeteria?</vt:lpstr>
      <vt:lpstr>What items do you throw away from your tray?</vt:lpstr>
      <vt:lpstr>How much money could be saved?</vt:lpstr>
      <vt:lpstr>Would you contribute to a share table by placing unwanted items on it? </vt:lpstr>
      <vt:lpstr>NOW TIME FOR THE 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 Waste  = Less Hunger</dc:title>
  <dc:creator>Lane, Catherine R.</dc:creator>
  <cp:lastModifiedBy>Kelvin Curry</cp:lastModifiedBy>
  <cp:revision>1</cp:revision>
  <dcterms:modified xsi:type="dcterms:W3CDTF">2019-04-23T19:37:48Z</dcterms:modified>
</cp:coreProperties>
</file>