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0" r:id="rId16"/>
    <p:sldId id="271" r:id="rId17"/>
    <p:sldId id="281" r:id="rId18"/>
    <p:sldId id="282" r:id="rId19"/>
    <p:sldId id="274" r:id="rId20"/>
    <p:sldId id="275" r:id="rId21"/>
    <p:sldId id="276" r:id="rId22"/>
    <p:sldId id="277" r:id="rId23"/>
    <p:sldId id="278" r:id="rId24"/>
    <p:sldId id="27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Bungee Inline"/>
      <p:regular r:id="rId31"/>
    </p:embeddedFont>
    <p:embeddedFont>
      <p:font typeface="Nunito" panose="020B0604020202020204" charset="0"/>
      <p:regular r:id="rId32"/>
      <p:bold r:id="rId33"/>
      <p:italic r:id="rId34"/>
      <p:boldItalic r:id="rId35"/>
    </p:embeddedFont>
    <p:embeddedFont>
      <p:font typeface="Fjalla One"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00" autoAdjust="0"/>
  </p:normalViewPr>
  <p:slideViewPr>
    <p:cSldViewPr snapToGrid="0">
      <p:cViewPr varScale="1">
        <p:scale>
          <a:sx n="64" d="100"/>
          <a:sy n="64" d="100"/>
        </p:scale>
        <p:origin x="156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273546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3846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According to </a:t>
            </a:r>
            <a:r>
              <a:rPr lang="en" dirty="0" smtClean="0"/>
              <a:t>the</a:t>
            </a:r>
            <a:r>
              <a:rPr lang="en" baseline="0" dirty="0" smtClean="0"/>
              <a:t> Rick Hansen Fo</a:t>
            </a:r>
            <a:r>
              <a:rPr lang="en" dirty="0" smtClean="0"/>
              <a:t>undation</a:t>
            </a:r>
            <a:r>
              <a:rPr lang="en" dirty="0"/>
              <a:t>, he states “Children with disabilities are at higher risk of social isolation. Studies have found that children with disabilities are excluded from play significantly more often than their peers without disabilities.”</a:t>
            </a:r>
            <a:br>
              <a:rPr lang="en" dirty="0"/>
            </a:br>
            <a:r>
              <a:rPr lang="en" dirty="0"/>
              <a:t/>
            </a:r>
            <a:br>
              <a:rPr lang="en" dirty="0"/>
            </a:br>
            <a:endParaRPr dirty="0"/>
          </a:p>
        </p:txBody>
      </p:sp>
    </p:spTree>
    <p:extLst>
      <p:ext uri="{BB962C8B-B14F-4D97-AF65-F5344CB8AC3E}">
        <p14:creationId xmlns:p14="http://schemas.microsoft.com/office/powerpoint/2010/main" val="1226246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 addition, according to a 2014 article by the National Public Radio, there are an estimated 6.4 million children across the United States that have a disability.  In the article, they talk to a mother of a child who has a disability. She states “My daughter can't do very much at a typical playground, except watch her older sister play.  Playgrounds are a depressing place for us."</a:t>
            </a:r>
            <a:br>
              <a:rPr lang="en"/>
            </a:br>
            <a:endParaRPr/>
          </a:p>
        </p:txBody>
      </p:sp>
    </p:spTree>
    <p:extLst>
      <p:ext uri="{BB962C8B-B14F-4D97-AF65-F5344CB8AC3E}">
        <p14:creationId xmlns:p14="http://schemas.microsoft.com/office/powerpoint/2010/main" val="28948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 addition, according to a 2014 article by the National Public Radio, there are an estimated 6.4 million children across the United States that have a disability.  In the article, they talk to a mother of a child who has a disability. She states “My daughter can't do very much at a typical playground, except watch her older sister play.  Playgrounds are a depressing place for us."</a:t>
            </a:r>
            <a:br>
              <a:rPr lang="en"/>
            </a:br>
            <a:endParaRPr/>
          </a:p>
          <a:p>
            <a:pPr marL="0" lvl="0" indent="0">
              <a:spcBef>
                <a:spcPts val="0"/>
              </a:spcBef>
              <a:spcAft>
                <a:spcPts val="0"/>
              </a:spcAft>
              <a:buNone/>
            </a:pPr>
            <a:endParaRPr/>
          </a:p>
        </p:txBody>
      </p:sp>
    </p:spTree>
    <p:extLst>
      <p:ext uri="{BB962C8B-B14F-4D97-AF65-F5344CB8AC3E}">
        <p14:creationId xmlns:p14="http://schemas.microsoft.com/office/powerpoint/2010/main" val="3041738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We conducted a survey in the Hunter’s Creek Boys </a:t>
            </a:r>
            <a:r>
              <a:rPr lang="en" dirty="0" smtClean="0"/>
              <a:t>&amp;</a:t>
            </a:r>
            <a:r>
              <a:rPr lang="en" baseline="0" dirty="0" smtClean="0"/>
              <a:t> </a:t>
            </a:r>
            <a:r>
              <a:rPr lang="en" dirty="0" smtClean="0"/>
              <a:t>Girls </a:t>
            </a:r>
            <a:r>
              <a:rPr lang="en" dirty="0"/>
              <a:t>Club After School Zone to see if they thought their parents would pay extra tax dollars for inclusive </a:t>
            </a:r>
            <a:r>
              <a:rPr lang="en" dirty="0" smtClean="0"/>
              <a:t>parks, </a:t>
            </a:r>
            <a:r>
              <a:rPr lang="en" dirty="0"/>
              <a:t>and we found that 100% of the students said there parents would pay extra tax dollars to see more inclusive parks. </a:t>
            </a:r>
            <a:endParaRPr dirty="0"/>
          </a:p>
        </p:txBody>
      </p:sp>
    </p:spTree>
    <p:extLst>
      <p:ext uri="{BB962C8B-B14F-4D97-AF65-F5344CB8AC3E}">
        <p14:creationId xmlns:p14="http://schemas.microsoft.com/office/powerpoint/2010/main" val="333162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978254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examined their 2016-2026 Orange County Parks-Needs Assessment plan that each county commissioner held with their respective citizens. </a:t>
            </a:r>
            <a:endParaRPr/>
          </a:p>
        </p:txBody>
      </p:sp>
    </p:spTree>
    <p:extLst>
      <p:ext uri="{BB962C8B-B14F-4D97-AF65-F5344CB8AC3E}">
        <p14:creationId xmlns:p14="http://schemas.microsoft.com/office/powerpoint/2010/main" val="349327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08164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find this important because we can clearly see that isn’t an issue that the citizens of Orange County would be opposed to paying for.</a:t>
            </a:r>
            <a:endParaRPr/>
          </a:p>
        </p:txBody>
      </p:sp>
    </p:spTree>
    <p:extLst>
      <p:ext uri="{BB962C8B-B14F-4D97-AF65-F5344CB8AC3E}">
        <p14:creationId xmlns:p14="http://schemas.microsoft.com/office/powerpoint/2010/main" val="308180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65439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40538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89860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650228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95912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200" dirty="0">
                <a:latin typeface="Calibri"/>
                <a:ea typeface="Calibri"/>
                <a:cs typeface="Calibri"/>
                <a:sym typeface="Calibri"/>
              </a:rPr>
              <a:t>As we conclude our CAP presentation this evening, we would like to again thank you all for being here and especially giving up your time to hear each of our presentations. We know your time is valuable and we thank you again. My name is Mackenzie Aquila and the reason why we are here tonight is to partly due to what happened to me at the age of one. When I was one got in a car accident and at the age of </a:t>
            </a:r>
            <a:r>
              <a:rPr lang="en" sz="1200" dirty="0" smtClean="0">
                <a:latin typeface="Calibri"/>
                <a:ea typeface="Calibri"/>
                <a:cs typeface="Calibri"/>
                <a:sym typeface="Calibri"/>
              </a:rPr>
              <a:t>5, </a:t>
            </a:r>
            <a:r>
              <a:rPr lang="en" sz="1200" dirty="0">
                <a:latin typeface="Calibri"/>
                <a:ea typeface="Calibri"/>
                <a:cs typeface="Calibri"/>
                <a:sym typeface="Calibri"/>
              </a:rPr>
              <a:t>I got my first wheelchair. Throughout my life, the nearest truly inclusive playground is located 30 minutes </a:t>
            </a:r>
            <a:r>
              <a:rPr lang="en" sz="1200" dirty="0" smtClean="0">
                <a:latin typeface="Calibri"/>
                <a:ea typeface="Calibri"/>
                <a:cs typeface="Calibri"/>
                <a:sym typeface="Calibri"/>
              </a:rPr>
              <a:t>from</a:t>
            </a:r>
            <a:r>
              <a:rPr lang="en" sz="1200" baseline="0" dirty="0" smtClean="0">
                <a:latin typeface="Calibri"/>
                <a:ea typeface="Calibri"/>
                <a:cs typeface="Calibri"/>
                <a:sym typeface="Calibri"/>
              </a:rPr>
              <a:t> the school I attend</a:t>
            </a:r>
            <a:r>
              <a:rPr lang="en" sz="1200" dirty="0" smtClean="0">
                <a:latin typeface="Calibri"/>
                <a:ea typeface="Calibri"/>
                <a:cs typeface="Calibri"/>
                <a:sym typeface="Calibri"/>
              </a:rPr>
              <a:t>.  </a:t>
            </a:r>
            <a:r>
              <a:rPr lang="en" sz="1200" dirty="0">
                <a:latin typeface="Calibri"/>
                <a:ea typeface="Calibri"/>
                <a:cs typeface="Calibri"/>
                <a:sym typeface="Calibri"/>
              </a:rPr>
              <a:t>Recently, we are aware that the county has opened up the The Deputy Brandon Coates Park opened on July 30, </a:t>
            </a:r>
            <a:r>
              <a:rPr lang="en" sz="1200" dirty="0" smtClean="0">
                <a:latin typeface="Calibri"/>
                <a:ea typeface="Calibri"/>
                <a:cs typeface="Calibri"/>
                <a:sym typeface="Calibri"/>
              </a:rPr>
              <a:t>2016 which is </a:t>
            </a:r>
            <a:r>
              <a:rPr lang="en" sz="1200" dirty="0">
                <a:latin typeface="Calibri"/>
                <a:ea typeface="Calibri"/>
                <a:cs typeface="Calibri"/>
                <a:sym typeface="Calibri"/>
              </a:rPr>
              <a:t>not to far from where I live. We are very grateful that the county has decided to build this park in our area.  We would love to see the county place at least one </a:t>
            </a:r>
            <a:r>
              <a:rPr lang="en" sz="1200" dirty="0" smtClean="0">
                <a:latin typeface="Calibri"/>
                <a:ea typeface="Calibri"/>
                <a:cs typeface="Calibri"/>
                <a:sym typeface="Calibri"/>
              </a:rPr>
              <a:t>swing</a:t>
            </a:r>
            <a:r>
              <a:rPr lang="en" sz="1200" baseline="0" dirty="0" smtClean="0">
                <a:latin typeface="Calibri"/>
                <a:ea typeface="Calibri"/>
                <a:cs typeface="Calibri"/>
                <a:sym typeface="Calibri"/>
              </a:rPr>
              <a:t> or ramp </a:t>
            </a:r>
            <a:r>
              <a:rPr lang="en" sz="1200" dirty="0" smtClean="0">
                <a:latin typeface="Calibri"/>
                <a:ea typeface="Calibri"/>
                <a:cs typeface="Calibri"/>
                <a:sym typeface="Calibri"/>
              </a:rPr>
              <a:t>inside </a:t>
            </a:r>
            <a:r>
              <a:rPr lang="en" sz="1200" dirty="0">
                <a:latin typeface="Calibri"/>
                <a:ea typeface="Calibri"/>
                <a:cs typeface="Calibri"/>
                <a:sym typeface="Calibri"/>
              </a:rPr>
              <a:t>this park if it is at all possible.  I would love to see this partnership between my county government and me strengthen because I want to be able to hang out and play with people with disabilities like mine on inclusive playgrounds.  This partnership will strengthen because if we </a:t>
            </a:r>
            <a:r>
              <a:rPr lang="en" sz="1200">
                <a:latin typeface="Calibri"/>
                <a:ea typeface="Calibri"/>
                <a:cs typeface="Calibri"/>
                <a:sym typeface="Calibri"/>
              </a:rPr>
              <a:t>add </a:t>
            </a:r>
            <a:r>
              <a:rPr lang="en" sz="1200" smtClean="0">
                <a:latin typeface="Calibri"/>
                <a:ea typeface="Calibri"/>
                <a:cs typeface="Calibri"/>
                <a:sym typeface="Calibri"/>
              </a:rPr>
              <a:t>more playground equipment, </a:t>
            </a:r>
            <a:r>
              <a:rPr lang="en" sz="1200" dirty="0">
                <a:latin typeface="Calibri"/>
                <a:ea typeface="Calibri"/>
                <a:cs typeface="Calibri"/>
                <a:sym typeface="Calibri"/>
              </a:rPr>
              <a:t>more disabled kids will play at county parks. This will help future students create more friendships that are stronger and longer.</a:t>
            </a:r>
            <a:endParaRPr dirty="0"/>
          </a:p>
        </p:txBody>
      </p:sp>
    </p:spTree>
    <p:extLst>
      <p:ext uri="{BB962C8B-B14F-4D97-AF65-F5344CB8AC3E}">
        <p14:creationId xmlns:p14="http://schemas.microsoft.com/office/powerpoint/2010/main" val="821118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2786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282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9696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659727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7477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Here we are going to include our motto: one ramp or swing, one giant leap for inclusiveness.   </a:t>
            </a:r>
            <a:endParaRPr/>
          </a:p>
        </p:txBody>
      </p:sp>
    </p:spTree>
    <p:extLst>
      <p:ext uri="{BB962C8B-B14F-4D97-AF65-F5344CB8AC3E}">
        <p14:creationId xmlns:p14="http://schemas.microsoft.com/office/powerpoint/2010/main" val="2006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Here Sarah is going to discuss the following: One of the main reasons why we are so passionate about these policy issues can actually be traced back to when Mackenzie and I were in elementary school. When going outside for recess, I would have to make a choice as to whether or not I wanted to play on the playground or stand under a tree with Mackenzie. Picking to play on the park would make me feel guilty about not hanging out with her and this is one of the reasons why I support this Civics Action Project.</a:t>
            </a:r>
            <a:endParaRPr sz="1400"/>
          </a:p>
          <a:p>
            <a:pPr marL="0" lvl="0" indent="0">
              <a:spcBef>
                <a:spcPts val="0"/>
              </a:spcBef>
              <a:spcAft>
                <a:spcPts val="0"/>
              </a:spcAft>
              <a:buNone/>
            </a:pPr>
            <a:endParaRPr/>
          </a:p>
        </p:txBody>
      </p:sp>
    </p:spTree>
    <p:extLst>
      <p:ext uri="{BB962C8B-B14F-4D97-AF65-F5344CB8AC3E}">
        <p14:creationId xmlns:p14="http://schemas.microsoft.com/office/powerpoint/2010/main" val="343159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Our Hunters Creek CAP project would like to focus our building a stronger partnership between the City of Orlando, Orange County’s government and Orange County Public Schools.  We feel that strengthening our ties between these three groups and with our CAP team, we can attain a long lasting partnership. </a:t>
            </a:r>
            <a:endParaRPr dirty="0"/>
          </a:p>
        </p:txBody>
      </p:sp>
    </p:spTree>
    <p:extLst>
      <p:ext uri="{BB962C8B-B14F-4D97-AF65-F5344CB8AC3E}">
        <p14:creationId xmlns:p14="http://schemas.microsoft.com/office/powerpoint/2010/main" val="18222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dirty="0">
                <a:latin typeface="Fjalla One"/>
                <a:ea typeface="Fjalla One"/>
                <a:cs typeface="Fjalla One"/>
                <a:sym typeface="Fjalla One"/>
              </a:rPr>
              <a:t>How can we work together? We are not asking for you all to kindly spend upwards of $100,000 to $500,000 on a new inclusive playground (which some parks do cost).  However, we are simply asking for the governments here tonight and our local school board to begin the process of possibly placing one piece of </a:t>
            </a:r>
            <a:r>
              <a:rPr lang="en" sz="1200" dirty="0" smtClean="0">
                <a:latin typeface="Fjalla One"/>
                <a:ea typeface="Fjalla One"/>
                <a:cs typeface="Fjalla One"/>
                <a:sym typeface="Fjalla One"/>
              </a:rPr>
              <a:t>inclusive playground equipment in more</a:t>
            </a:r>
            <a:r>
              <a:rPr lang="en" sz="1200" baseline="0" dirty="0" smtClean="0">
                <a:latin typeface="Fjalla One"/>
                <a:ea typeface="Fjalla One"/>
                <a:cs typeface="Fjalla One"/>
                <a:sym typeface="Fjalla One"/>
              </a:rPr>
              <a:t> of local parks and elementary schools.</a:t>
            </a:r>
            <a:endParaRPr sz="1200" dirty="0">
              <a:latin typeface="Fjalla One"/>
              <a:ea typeface="Fjalla One"/>
              <a:cs typeface="Fjalla One"/>
              <a:sym typeface="Fjalla One"/>
            </a:endParaRPr>
          </a:p>
        </p:txBody>
      </p:sp>
    </p:spTree>
    <p:extLst>
      <p:ext uri="{BB962C8B-B14F-4D97-AF65-F5344CB8AC3E}">
        <p14:creationId xmlns:p14="http://schemas.microsoft.com/office/powerpoint/2010/main" val="329318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SnxTDoYclSk" TargetMode="External"/><Relationship Id="rId5" Type="http://schemas.openxmlformats.org/officeDocument/2006/relationships/image" Target="../media/image26.jpe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361575" y="2103125"/>
            <a:ext cx="5873700" cy="1206300"/>
          </a:xfrm>
          <a:prstGeom prst="rect">
            <a:avLst/>
          </a:prstGeom>
        </p:spPr>
        <p:txBody>
          <a:bodyPr spcFirstLastPara="1" wrap="square" lIns="91425" tIns="91425" rIns="91425" bIns="91425" anchor="ctr" anchorCtr="0">
            <a:noAutofit/>
          </a:bodyPr>
          <a:lstStyle/>
          <a:p>
            <a:pPr marL="0" lvl="0" indent="457200" rtl="0">
              <a:spcBef>
                <a:spcPts val="0"/>
              </a:spcBef>
              <a:spcAft>
                <a:spcPts val="0"/>
              </a:spcAft>
              <a:buNone/>
            </a:pPr>
            <a:r>
              <a:rPr lang="en" sz="3600"/>
              <a:t>One Small Swing or Ramp, One Giant Leap For Inclusiveness</a:t>
            </a:r>
            <a:r>
              <a:rPr lang="en" sz="3000"/>
              <a:t> </a:t>
            </a:r>
            <a:endParaRPr sz="3000"/>
          </a:p>
          <a:p>
            <a:pPr marL="0" lvl="0" indent="457200" algn="l">
              <a:spcBef>
                <a:spcPts val="0"/>
              </a:spcBef>
              <a:spcAft>
                <a:spcPts val="0"/>
              </a:spcAft>
              <a:buNone/>
            </a:pPr>
            <a:endParaRPr/>
          </a:p>
        </p:txBody>
      </p:sp>
      <p:sp>
        <p:nvSpPr>
          <p:cNvPr id="129" name="Shape 129"/>
          <p:cNvSpPr txBox="1">
            <a:spLocks noGrp="1"/>
          </p:cNvSpPr>
          <p:nvPr>
            <p:ph type="subTitle" idx="1"/>
          </p:nvPr>
        </p:nvSpPr>
        <p:spPr>
          <a:xfrm>
            <a:off x="1998050" y="3203826"/>
            <a:ext cx="5361300" cy="110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accent5"/>
                </a:solidFill>
              </a:rPr>
              <a:t>By: Mackenzie Aquila, Sarah Hedger, Madison McCranie, Kyara De Leon, Alexa Fossi, Ana Chust, Selena Robledo, Angelina Bello, Anthony Perez, Adriana Duarte, Danna Fernandez, Aisha Shafaat </a:t>
            </a:r>
            <a:endParaRPr>
              <a:solidFill>
                <a:schemeClr val="accent5"/>
              </a:solidFill>
            </a:endParaRPr>
          </a:p>
        </p:txBody>
      </p:sp>
      <p:pic>
        <p:nvPicPr>
          <p:cNvPr id="130" name="Shape 130"/>
          <p:cNvPicPr preferRelativeResize="0"/>
          <p:nvPr/>
        </p:nvPicPr>
        <p:blipFill rotWithShape="1">
          <a:blip r:embed="rId3">
            <a:alphaModFix/>
          </a:blip>
          <a:srcRect/>
          <a:stretch/>
        </p:blipFill>
        <p:spPr>
          <a:xfrm>
            <a:off x="3574273" y="284771"/>
            <a:ext cx="1741825" cy="13459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14950" y="235325"/>
            <a:ext cx="8759700" cy="9546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0000"/>
              </a:buClr>
              <a:buSzPts val="4000"/>
              <a:buFont typeface="Calibri"/>
              <a:buNone/>
            </a:pPr>
            <a:r>
              <a:rPr lang="en" sz="4000" u="sng">
                <a:solidFill>
                  <a:srgbClr val="000000"/>
                </a:solidFill>
                <a:latin typeface="Calibri"/>
                <a:ea typeface="Calibri"/>
                <a:cs typeface="Calibri"/>
                <a:sym typeface="Calibri"/>
              </a:rPr>
              <a:t> </a:t>
            </a:r>
            <a:r>
              <a:rPr lang="en" sz="4000" u="sng">
                <a:solidFill>
                  <a:srgbClr val="000000"/>
                </a:solidFill>
                <a:latin typeface="Fjalla One"/>
                <a:ea typeface="Fjalla One"/>
                <a:cs typeface="Fjalla One"/>
                <a:sym typeface="Fjalla One"/>
              </a:rPr>
              <a:t>CAP Supporters of Our Project  </a:t>
            </a:r>
            <a:r>
              <a:rPr lang="en" sz="4000">
                <a:solidFill>
                  <a:srgbClr val="000000"/>
                </a:solidFill>
                <a:latin typeface="Fjalla One"/>
                <a:ea typeface="Fjalla One"/>
                <a:cs typeface="Fjalla One"/>
                <a:sym typeface="Fjalla One"/>
              </a:rPr>
              <a:t/>
            </a:r>
            <a:br>
              <a:rPr lang="en" sz="4000">
                <a:solidFill>
                  <a:srgbClr val="000000"/>
                </a:solidFill>
                <a:latin typeface="Fjalla One"/>
                <a:ea typeface="Fjalla One"/>
                <a:cs typeface="Fjalla One"/>
                <a:sym typeface="Fjalla One"/>
              </a:rPr>
            </a:br>
            <a:endParaRPr>
              <a:latin typeface="Fjalla One"/>
              <a:ea typeface="Fjalla One"/>
              <a:cs typeface="Fjalla One"/>
              <a:sym typeface="Fjalla One"/>
            </a:endParaRPr>
          </a:p>
        </p:txBody>
      </p:sp>
      <p:sp>
        <p:nvSpPr>
          <p:cNvPr id="198" name="Shape 198"/>
          <p:cNvSpPr txBox="1">
            <a:spLocks noGrp="1"/>
          </p:cNvSpPr>
          <p:nvPr>
            <p:ph type="body" idx="1"/>
          </p:nvPr>
        </p:nvSpPr>
        <p:spPr>
          <a:xfrm>
            <a:off x="270000" y="899275"/>
            <a:ext cx="8604000" cy="2286300"/>
          </a:xfrm>
          <a:prstGeom prst="rect">
            <a:avLst/>
          </a:prstGeom>
        </p:spPr>
        <p:txBody>
          <a:bodyPr spcFirstLastPara="1" wrap="square" lIns="91425" tIns="91425" rIns="91425" bIns="91425" anchor="t" anchorCtr="0">
            <a:noAutofit/>
          </a:bodyPr>
          <a:lstStyle/>
          <a:p>
            <a:pPr marL="457200" lvl="0" indent="-387350" rtl="0">
              <a:lnSpc>
                <a:spcPct val="100000"/>
              </a:lnSpc>
              <a:spcBef>
                <a:spcPts val="0"/>
              </a:spcBef>
              <a:spcAft>
                <a:spcPts val="0"/>
              </a:spcAft>
              <a:buClr>
                <a:srgbClr val="000000"/>
              </a:buClr>
              <a:buSzPts val="2500"/>
              <a:buFont typeface="Fjalla One"/>
              <a:buChar char="●"/>
            </a:pPr>
            <a:r>
              <a:rPr lang="en" sz="2500" b="1" dirty="0">
                <a:solidFill>
                  <a:srgbClr val="000000"/>
                </a:solidFill>
                <a:latin typeface="Fjalla One"/>
                <a:ea typeface="Fjalla One"/>
                <a:cs typeface="Fjalla One"/>
                <a:sym typeface="Fjalla One"/>
              </a:rPr>
              <a:t>Rick  Hansen Foundation</a:t>
            </a:r>
            <a:endParaRPr sz="2500" b="1" dirty="0">
              <a:solidFill>
                <a:srgbClr val="000000"/>
              </a:solidFill>
              <a:latin typeface="Fjalla One"/>
              <a:ea typeface="Fjalla One"/>
              <a:cs typeface="Fjalla One"/>
              <a:sym typeface="Fjalla One"/>
            </a:endParaRPr>
          </a:p>
          <a:p>
            <a:pPr marL="0" lvl="0" indent="0" rtl="0">
              <a:lnSpc>
                <a:spcPct val="100000"/>
              </a:lnSpc>
              <a:spcBef>
                <a:spcPts val="0"/>
              </a:spcBef>
              <a:spcAft>
                <a:spcPts val="0"/>
              </a:spcAft>
              <a:buNone/>
            </a:pPr>
            <a:endParaRPr sz="2500" b="1" dirty="0">
              <a:solidFill>
                <a:srgbClr val="000000"/>
              </a:solidFill>
              <a:latin typeface="Fjalla One"/>
              <a:ea typeface="Fjalla One"/>
              <a:cs typeface="Fjalla One"/>
              <a:sym typeface="Fjalla One"/>
            </a:endParaRPr>
          </a:p>
          <a:p>
            <a:pPr marL="457200" lvl="0" indent="-387350" rtl="0">
              <a:lnSpc>
                <a:spcPct val="100000"/>
              </a:lnSpc>
              <a:spcBef>
                <a:spcPts val="0"/>
              </a:spcBef>
              <a:spcAft>
                <a:spcPts val="0"/>
              </a:spcAft>
              <a:buClr>
                <a:srgbClr val="000000"/>
              </a:buClr>
              <a:buSzPts val="2500"/>
              <a:buFont typeface="Fjalla One"/>
              <a:buChar char="●"/>
            </a:pPr>
            <a:r>
              <a:rPr lang="en" sz="2500" b="1" dirty="0">
                <a:solidFill>
                  <a:srgbClr val="000000"/>
                </a:solidFill>
                <a:latin typeface="Fjalla One"/>
                <a:ea typeface="Fjalla One"/>
                <a:cs typeface="Fjalla One"/>
                <a:sym typeface="Fjalla One"/>
              </a:rPr>
              <a:t>National Public Radio</a:t>
            </a:r>
            <a:endParaRPr sz="2500" b="1" dirty="0">
              <a:solidFill>
                <a:srgbClr val="000000"/>
              </a:solidFill>
              <a:latin typeface="Fjalla One"/>
              <a:ea typeface="Fjalla One"/>
              <a:cs typeface="Fjalla One"/>
              <a:sym typeface="Fjalla One"/>
            </a:endParaRPr>
          </a:p>
          <a:p>
            <a:pPr marL="0" lvl="0" indent="0" rtl="0">
              <a:lnSpc>
                <a:spcPct val="100000"/>
              </a:lnSpc>
              <a:spcBef>
                <a:spcPts val="0"/>
              </a:spcBef>
              <a:spcAft>
                <a:spcPts val="0"/>
              </a:spcAft>
              <a:buNone/>
            </a:pPr>
            <a:endParaRPr sz="2500" b="1" dirty="0">
              <a:solidFill>
                <a:srgbClr val="000000"/>
              </a:solidFill>
              <a:latin typeface="Fjalla One"/>
              <a:ea typeface="Fjalla One"/>
              <a:cs typeface="Fjalla One"/>
              <a:sym typeface="Fjalla One"/>
            </a:endParaRPr>
          </a:p>
          <a:p>
            <a:pPr marL="457200" lvl="0" indent="-387350" rtl="0">
              <a:lnSpc>
                <a:spcPct val="100000"/>
              </a:lnSpc>
              <a:spcBef>
                <a:spcPts val="0"/>
              </a:spcBef>
              <a:spcAft>
                <a:spcPts val="0"/>
              </a:spcAft>
              <a:buClr>
                <a:srgbClr val="000000"/>
              </a:buClr>
              <a:buSzPts val="2500"/>
              <a:buFont typeface="Fjalla One"/>
              <a:buChar char="●"/>
            </a:pPr>
            <a:r>
              <a:rPr lang="en" sz="2500" b="1" dirty="0">
                <a:solidFill>
                  <a:srgbClr val="000000"/>
                </a:solidFill>
                <a:latin typeface="Fjalla One"/>
                <a:ea typeface="Fjalla One"/>
                <a:cs typeface="Fjalla One"/>
                <a:sym typeface="Fjalla One"/>
              </a:rPr>
              <a:t>Local Support from our Boys </a:t>
            </a:r>
            <a:r>
              <a:rPr lang="en" sz="2500" b="1" dirty="0" smtClean="0">
                <a:solidFill>
                  <a:srgbClr val="000000"/>
                </a:solidFill>
                <a:latin typeface="Fjalla One"/>
                <a:ea typeface="Fjalla One"/>
                <a:cs typeface="Fjalla One"/>
                <a:sym typeface="Fjalla One"/>
              </a:rPr>
              <a:t>&amp; Girls </a:t>
            </a:r>
            <a:r>
              <a:rPr lang="en" sz="2500" b="1" dirty="0">
                <a:solidFill>
                  <a:srgbClr val="000000"/>
                </a:solidFill>
                <a:latin typeface="Fjalla One"/>
                <a:ea typeface="Fjalla One"/>
                <a:cs typeface="Fjalla One"/>
                <a:sym typeface="Fjalla One"/>
              </a:rPr>
              <a:t>Club After School Zone members </a:t>
            </a:r>
            <a:endParaRPr sz="2500" b="1" dirty="0">
              <a:solidFill>
                <a:srgbClr val="000000"/>
              </a:solidFill>
              <a:latin typeface="Fjalla One"/>
              <a:ea typeface="Fjalla One"/>
              <a:cs typeface="Fjalla One"/>
              <a:sym typeface="Fjalla One"/>
            </a:endParaRPr>
          </a:p>
          <a:p>
            <a:pPr marL="0" lvl="0" indent="0" rtl="0">
              <a:lnSpc>
                <a:spcPct val="100000"/>
              </a:lnSpc>
              <a:spcBef>
                <a:spcPts val="0"/>
              </a:spcBef>
              <a:spcAft>
                <a:spcPts val="0"/>
              </a:spcAft>
              <a:buNone/>
            </a:pPr>
            <a:endParaRPr sz="1600" b="1" dirty="0">
              <a:solidFill>
                <a:srgbClr val="000000"/>
              </a:solidFill>
              <a:latin typeface="Fjalla One"/>
              <a:ea typeface="Fjalla One"/>
              <a:cs typeface="Fjalla One"/>
              <a:sym typeface="Fjalla One"/>
            </a:endParaRPr>
          </a:p>
          <a:p>
            <a:pPr marL="0" lvl="0" indent="0" rtl="0">
              <a:lnSpc>
                <a:spcPct val="100000"/>
              </a:lnSpc>
              <a:spcBef>
                <a:spcPts val="0"/>
              </a:spcBef>
              <a:spcAft>
                <a:spcPts val="0"/>
              </a:spcAft>
              <a:buNone/>
            </a:pPr>
            <a:endParaRPr sz="1700" dirty="0">
              <a:solidFill>
                <a:srgbClr val="000000"/>
              </a:solidFill>
              <a:latin typeface="Fjalla One"/>
              <a:ea typeface="Fjalla One"/>
              <a:cs typeface="Fjalla One"/>
              <a:sym typeface="Fjalla One"/>
            </a:endParaRPr>
          </a:p>
          <a:p>
            <a:pPr marL="0" lvl="0" indent="0" rtl="0">
              <a:lnSpc>
                <a:spcPct val="100000"/>
              </a:lnSpc>
              <a:spcBef>
                <a:spcPts val="0"/>
              </a:spcBef>
              <a:spcAft>
                <a:spcPts val="0"/>
              </a:spcAft>
              <a:buNone/>
            </a:pPr>
            <a:endParaRPr sz="1700" dirty="0">
              <a:solidFill>
                <a:srgbClr val="000000"/>
              </a:solidFill>
            </a:endParaRPr>
          </a:p>
          <a:p>
            <a:pPr marL="0" lvl="0" indent="0" rtl="0">
              <a:lnSpc>
                <a:spcPct val="100000"/>
              </a:lnSpc>
              <a:spcBef>
                <a:spcPts val="0"/>
              </a:spcBef>
              <a:spcAft>
                <a:spcPts val="0"/>
              </a:spcAft>
              <a:buClr>
                <a:srgbClr val="000000"/>
              </a:buClr>
              <a:buFont typeface="Arial"/>
              <a:buNone/>
            </a:pPr>
            <a:endParaRPr sz="1700" dirty="0">
              <a:solidFill>
                <a:srgbClr val="000000"/>
              </a:solidFill>
            </a:endParaRPr>
          </a:p>
          <a:p>
            <a:pPr marL="0" lvl="0" indent="0" rtl="0">
              <a:lnSpc>
                <a:spcPct val="100000"/>
              </a:lnSpc>
              <a:spcBef>
                <a:spcPts val="0"/>
              </a:spcBef>
              <a:spcAft>
                <a:spcPts val="0"/>
              </a:spcAft>
              <a:buNone/>
            </a:pPr>
            <a:r>
              <a:rPr lang="en" sz="1700" dirty="0">
                <a:solidFill>
                  <a:srgbClr val="000000"/>
                </a:solidFill>
              </a:rPr>
              <a:t>  </a:t>
            </a:r>
            <a:endParaRPr sz="1700" dirty="0">
              <a:solidFill>
                <a:srgbClr val="000000"/>
              </a:solidFill>
            </a:endParaRPr>
          </a:p>
        </p:txBody>
      </p:sp>
      <p:pic>
        <p:nvPicPr>
          <p:cNvPr id="199" name="Shape 199"/>
          <p:cNvPicPr preferRelativeResize="0"/>
          <p:nvPr/>
        </p:nvPicPr>
        <p:blipFill rotWithShape="1">
          <a:blip r:embed="rId3">
            <a:alphaModFix/>
          </a:blip>
          <a:srcRect b="9651"/>
          <a:stretch/>
        </p:blipFill>
        <p:spPr>
          <a:xfrm>
            <a:off x="269988" y="3356550"/>
            <a:ext cx="2730975" cy="1515253"/>
          </a:xfrm>
          <a:prstGeom prst="rect">
            <a:avLst/>
          </a:prstGeom>
          <a:noFill/>
          <a:ln>
            <a:noFill/>
          </a:ln>
        </p:spPr>
      </p:pic>
      <p:pic>
        <p:nvPicPr>
          <p:cNvPr id="201" name="Shape 201"/>
          <p:cNvPicPr preferRelativeResize="0"/>
          <p:nvPr/>
        </p:nvPicPr>
        <p:blipFill rotWithShape="1">
          <a:blip r:embed="rId4">
            <a:alphaModFix/>
          </a:blip>
          <a:srcRect b="6357"/>
          <a:stretch/>
        </p:blipFill>
        <p:spPr>
          <a:xfrm>
            <a:off x="3000950" y="3356550"/>
            <a:ext cx="3243249" cy="1530243"/>
          </a:xfrm>
          <a:prstGeom prst="rect">
            <a:avLst/>
          </a:prstGeom>
          <a:noFill/>
          <a:ln>
            <a:noFill/>
          </a:ln>
        </p:spPr>
      </p:pic>
      <p:pic>
        <p:nvPicPr>
          <p:cNvPr id="7" name="Picture 6" descr="C:\Users\Mack Reid\Desktop\Logos\BGCCF color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6178" y="3356550"/>
            <a:ext cx="2361396" cy="146304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7" name="Shape 20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08" name="Shape 208"/>
          <p:cNvPicPr preferRelativeResize="0"/>
          <p:nvPr/>
        </p:nvPicPr>
        <p:blipFill>
          <a:blip r:embed="rId3">
            <a:alphaModFix/>
          </a:blip>
          <a:stretch>
            <a:fillRect/>
          </a:stretch>
        </p:blipFill>
        <p:spPr>
          <a:xfrm>
            <a:off x="220950" y="220950"/>
            <a:ext cx="8715726" cy="478369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4" name="Shape 21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15" name="Shape 215"/>
          <p:cNvPicPr preferRelativeResize="0"/>
          <p:nvPr/>
        </p:nvPicPr>
        <p:blipFill>
          <a:blip r:embed="rId3">
            <a:alphaModFix/>
          </a:blip>
          <a:stretch>
            <a:fillRect/>
          </a:stretch>
        </p:blipFill>
        <p:spPr>
          <a:xfrm>
            <a:off x="232562" y="123238"/>
            <a:ext cx="8678874" cy="4897026"/>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1" name="Shape 22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22" name="Shape 222"/>
          <p:cNvPicPr preferRelativeResize="0"/>
          <p:nvPr/>
        </p:nvPicPr>
        <p:blipFill>
          <a:blip r:embed="rId3">
            <a:alphaModFix/>
          </a:blip>
          <a:stretch>
            <a:fillRect/>
          </a:stretch>
        </p:blipFill>
        <p:spPr>
          <a:xfrm>
            <a:off x="129100" y="266275"/>
            <a:ext cx="8882925" cy="478532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213750" y="755100"/>
            <a:ext cx="3652800" cy="4131900"/>
          </a:xfrm>
          <a:prstGeom prst="rect">
            <a:avLst/>
          </a:prstGeom>
        </p:spPr>
        <p:txBody>
          <a:bodyPr spcFirstLastPara="1" wrap="square" lIns="91425" tIns="91425" rIns="91425" bIns="91425" anchor="t" anchorCtr="0">
            <a:noAutofit/>
          </a:bodyPr>
          <a:lstStyle/>
          <a:p>
            <a:pPr marL="457200" lvl="0" indent="-393700" rtl="0">
              <a:spcBef>
                <a:spcPts val="0"/>
              </a:spcBef>
              <a:spcAft>
                <a:spcPts val="0"/>
              </a:spcAft>
              <a:buSzPts val="2600"/>
              <a:buFont typeface="Fjalla One"/>
              <a:buChar char="●"/>
            </a:pPr>
            <a:r>
              <a:rPr lang="en" sz="2600">
                <a:latin typeface="Fjalla One"/>
                <a:ea typeface="Fjalla One"/>
                <a:cs typeface="Fjalla One"/>
                <a:sym typeface="Fjalla One"/>
              </a:rPr>
              <a:t>We examined the Orange County Parks and Rec 2016-2026 Master Plan</a:t>
            </a:r>
            <a:endParaRPr sz="2600">
              <a:latin typeface="Fjalla One"/>
              <a:ea typeface="Fjalla One"/>
              <a:cs typeface="Fjalla One"/>
              <a:sym typeface="Fjalla One"/>
            </a:endParaRPr>
          </a:p>
          <a:p>
            <a:pPr marL="457200" lvl="0" indent="-393700">
              <a:spcBef>
                <a:spcPts val="0"/>
              </a:spcBef>
              <a:spcAft>
                <a:spcPts val="0"/>
              </a:spcAft>
              <a:buSzPts val="2600"/>
              <a:buFont typeface="Fjalla One"/>
              <a:buChar char="●"/>
            </a:pPr>
            <a:r>
              <a:rPr lang="en" sz="2600">
                <a:latin typeface="Fjalla One"/>
                <a:ea typeface="Fjalla One"/>
                <a:cs typeface="Fjalla One"/>
                <a:sym typeface="Fjalla One"/>
              </a:rPr>
              <a:t>We researched their site to see their future  plans for providing  more inclusive playgrounds.</a:t>
            </a:r>
            <a:endParaRPr sz="2600">
              <a:latin typeface="Fjalla One"/>
              <a:ea typeface="Fjalla One"/>
              <a:cs typeface="Fjalla One"/>
              <a:sym typeface="Fjalla One"/>
            </a:endParaRPr>
          </a:p>
        </p:txBody>
      </p:sp>
      <p:pic>
        <p:nvPicPr>
          <p:cNvPr id="228" name="Shape 228"/>
          <p:cNvPicPr preferRelativeResize="0"/>
          <p:nvPr/>
        </p:nvPicPr>
        <p:blipFill>
          <a:blip r:embed="rId3">
            <a:alphaModFix/>
          </a:blip>
          <a:stretch>
            <a:fillRect/>
          </a:stretch>
        </p:blipFill>
        <p:spPr>
          <a:xfrm>
            <a:off x="3866550" y="256500"/>
            <a:ext cx="5035076" cy="4630499"/>
          </a:xfrm>
          <a:prstGeom prst="rect">
            <a:avLst/>
          </a:prstGeom>
          <a:noFill/>
          <a:ln>
            <a:noFill/>
          </a:ln>
        </p:spPr>
      </p:pic>
      <p:sp>
        <p:nvSpPr>
          <p:cNvPr id="229" name="Shape 229"/>
          <p:cNvSpPr txBox="1"/>
          <p:nvPr/>
        </p:nvSpPr>
        <p:spPr>
          <a:xfrm>
            <a:off x="213750" y="112350"/>
            <a:ext cx="3652800" cy="917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000" b="1" u="sng"/>
              <a:t>Policy Connection</a:t>
            </a:r>
            <a:endParaRPr sz="3000" b="1" u="sng"/>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5" name="Shape 23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36" name="Shape 236"/>
          <p:cNvPicPr preferRelativeResize="0"/>
          <p:nvPr/>
        </p:nvPicPr>
        <p:blipFill rotWithShape="1">
          <a:blip r:embed="rId3">
            <a:alphaModFix/>
          </a:blip>
          <a:srcRect l="-2540" r="2540"/>
          <a:stretch/>
        </p:blipFill>
        <p:spPr>
          <a:xfrm>
            <a:off x="0" y="199463"/>
            <a:ext cx="8961949" cy="4744575"/>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6217" y="1017142"/>
            <a:ext cx="6020656" cy="3926896"/>
          </a:xfrm>
          <a:prstGeom prst="rect">
            <a:avLst/>
          </a:prstGeom>
        </p:spPr>
      </p:pic>
    </p:spTree>
    <p:extLst>
      <p:ext uri="{BB962C8B-B14F-4D97-AF65-F5344CB8AC3E}">
        <p14:creationId xmlns:p14="http://schemas.microsoft.com/office/powerpoint/2010/main" val="1906821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3" name="Shape 24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44" name="Shape 244"/>
          <p:cNvPicPr preferRelativeResize="0"/>
          <p:nvPr/>
        </p:nvPicPr>
        <p:blipFill>
          <a:blip r:embed="rId3">
            <a:alphaModFix/>
          </a:blip>
          <a:stretch>
            <a:fillRect/>
          </a:stretch>
        </p:blipFill>
        <p:spPr>
          <a:xfrm>
            <a:off x="131600" y="255550"/>
            <a:ext cx="4144375" cy="4717669"/>
          </a:xfrm>
          <a:prstGeom prst="rect">
            <a:avLst/>
          </a:prstGeom>
          <a:noFill/>
          <a:ln>
            <a:noFill/>
          </a:ln>
        </p:spPr>
      </p:pic>
      <p:sp>
        <p:nvSpPr>
          <p:cNvPr id="245" name="Shape 245"/>
          <p:cNvSpPr/>
          <p:nvPr/>
        </p:nvSpPr>
        <p:spPr>
          <a:xfrm>
            <a:off x="206500" y="2237025"/>
            <a:ext cx="2415300" cy="375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txBox="1"/>
          <p:nvPr/>
        </p:nvSpPr>
        <p:spPr>
          <a:xfrm>
            <a:off x="8065250" y="2237025"/>
            <a:ext cx="4069500" cy="771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solidFill>
                <a:srgbClr val="F3F3F3"/>
              </a:solidFill>
            </a:endParaRPr>
          </a:p>
        </p:txBody>
      </p:sp>
      <p:sp>
        <p:nvSpPr>
          <p:cNvPr id="247" name="Shape 247"/>
          <p:cNvSpPr txBox="1"/>
          <p:nvPr/>
        </p:nvSpPr>
        <p:spPr>
          <a:xfrm>
            <a:off x="4773050" y="1065675"/>
            <a:ext cx="4306200" cy="4298100"/>
          </a:xfrm>
          <a:prstGeom prst="rect">
            <a:avLst/>
          </a:prstGeom>
          <a:noFill/>
          <a:ln>
            <a:noFill/>
          </a:ln>
        </p:spPr>
        <p:txBody>
          <a:bodyPr spcFirstLastPara="1" wrap="square" lIns="91425" tIns="91425" rIns="91425" bIns="91425" anchor="t" anchorCtr="0">
            <a:noAutofit/>
          </a:bodyPr>
          <a:lstStyle/>
          <a:p>
            <a:pPr marL="457200" lvl="0" indent="-419100" rtl="0">
              <a:spcBef>
                <a:spcPts val="0"/>
              </a:spcBef>
              <a:spcAft>
                <a:spcPts val="0"/>
              </a:spcAft>
              <a:buClr>
                <a:srgbClr val="FFFFFF"/>
              </a:buClr>
              <a:buSzPts val="3000"/>
              <a:buFont typeface="Fjalla One"/>
              <a:buChar char="●"/>
            </a:pPr>
            <a:r>
              <a:rPr lang="en" sz="3000">
                <a:solidFill>
                  <a:srgbClr val="FFFFFF"/>
                </a:solidFill>
                <a:latin typeface="Fjalla One"/>
                <a:ea typeface="Fjalla One"/>
                <a:cs typeface="Fjalla One"/>
                <a:sym typeface="Fjalla One"/>
              </a:rPr>
              <a:t>Each commissioner held district meetings with their citizens</a:t>
            </a:r>
            <a:endParaRPr sz="3000">
              <a:solidFill>
                <a:srgbClr val="FFFFFF"/>
              </a:solidFill>
              <a:latin typeface="Fjalla One"/>
              <a:ea typeface="Fjalla One"/>
              <a:cs typeface="Fjalla One"/>
              <a:sym typeface="Fjalla One"/>
            </a:endParaRPr>
          </a:p>
          <a:p>
            <a:pPr marL="0" lvl="0" indent="0" rtl="0">
              <a:spcBef>
                <a:spcPts val="0"/>
              </a:spcBef>
              <a:spcAft>
                <a:spcPts val="0"/>
              </a:spcAft>
              <a:buNone/>
            </a:pPr>
            <a:endParaRPr sz="3000">
              <a:solidFill>
                <a:srgbClr val="FFFFFF"/>
              </a:solidFill>
              <a:latin typeface="Fjalla One"/>
              <a:ea typeface="Fjalla One"/>
              <a:cs typeface="Fjalla One"/>
              <a:sym typeface="Fjalla One"/>
            </a:endParaRPr>
          </a:p>
          <a:p>
            <a:pPr marL="457200" lvl="0" indent="-419100">
              <a:spcBef>
                <a:spcPts val="0"/>
              </a:spcBef>
              <a:spcAft>
                <a:spcPts val="0"/>
              </a:spcAft>
              <a:buClr>
                <a:srgbClr val="FFFFFF"/>
              </a:buClr>
              <a:buSzPts val="3000"/>
              <a:buFont typeface="Fjalla One"/>
              <a:buChar char="●"/>
            </a:pPr>
            <a:r>
              <a:rPr lang="en" sz="3000">
                <a:solidFill>
                  <a:srgbClr val="FFFFFF"/>
                </a:solidFill>
                <a:latin typeface="Fjalla One"/>
                <a:ea typeface="Fjalla One"/>
                <a:cs typeface="Fjalla One"/>
                <a:sym typeface="Fjalla One"/>
              </a:rPr>
              <a:t>7 priorities were identified was inclusive playgrounds.</a:t>
            </a:r>
            <a:endParaRPr sz="3000">
              <a:solidFill>
                <a:srgbClr val="FFFFFF"/>
              </a:solidFill>
              <a:latin typeface="Fjalla One"/>
              <a:ea typeface="Fjalla One"/>
              <a:cs typeface="Fjalla One"/>
              <a:sym typeface="Fjalla One"/>
            </a:endParaRPr>
          </a:p>
        </p:txBody>
      </p:sp>
      <p:sp>
        <p:nvSpPr>
          <p:cNvPr id="248" name="Shape 248"/>
          <p:cNvSpPr txBox="1"/>
          <p:nvPr/>
        </p:nvSpPr>
        <p:spPr>
          <a:xfrm>
            <a:off x="7270350" y="797300"/>
            <a:ext cx="4180200" cy="1051200"/>
          </a:xfrm>
          <a:prstGeom prst="rect">
            <a:avLst/>
          </a:prstGeom>
          <a:noFill/>
          <a:ln>
            <a:noFill/>
          </a:ln>
        </p:spPr>
        <p:txBody>
          <a:bodyPr spcFirstLastPara="1" wrap="square" lIns="91425" tIns="91425" rIns="91425" bIns="91425" anchor="t" anchorCtr="0">
            <a:noAutofit/>
          </a:bodyPr>
          <a:lstStyle/>
          <a:p>
            <a:pPr marL="457200" lvl="0" indent="-419100" rtl="0">
              <a:spcBef>
                <a:spcPts val="0"/>
              </a:spcBef>
              <a:spcAft>
                <a:spcPts val="0"/>
              </a:spcAft>
              <a:buClr>
                <a:schemeClr val="dk1"/>
              </a:buClr>
              <a:buSzPts val="3000"/>
              <a:buFont typeface="Fjalla One"/>
              <a:buChar char="●"/>
            </a:pPr>
            <a:endParaRPr/>
          </a:p>
        </p:txBody>
      </p:sp>
      <p:sp>
        <p:nvSpPr>
          <p:cNvPr id="249" name="Shape 249"/>
          <p:cNvSpPr txBox="1"/>
          <p:nvPr/>
        </p:nvSpPr>
        <p:spPr>
          <a:xfrm>
            <a:off x="4275975" y="193550"/>
            <a:ext cx="4686000" cy="4787700"/>
          </a:xfrm>
          <a:prstGeom prst="rect">
            <a:avLst/>
          </a:prstGeom>
          <a:solidFill>
            <a:srgbClr val="351C75"/>
          </a:solidFill>
          <a:ln>
            <a:noFill/>
          </a:ln>
        </p:spPr>
        <p:txBody>
          <a:bodyPr spcFirstLastPara="1" wrap="square" lIns="91425" tIns="91425" rIns="91425" bIns="91425" anchor="ctr" anchorCtr="0">
            <a:noAutofit/>
          </a:bodyPr>
          <a:lstStyle/>
          <a:p>
            <a:pPr marL="457200" lvl="0" indent="-419100" rtl="0">
              <a:spcBef>
                <a:spcPts val="0"/>
              </a:spcBef>
              <a:spcAft>
                <a:spcPts val="0"/>
              </a:spcAft>
              <a:buClr>
                <a:srgbClr val="FFFFFF"/>
              </a:buClr>
              <a:buSzPts val="3000"/>
              <a:buFont typeface="Fjalla One"/>
              <a:buChar char="●"/>
            </a:pPr>
            <a:r>
              <a:rPr lang="en" sz="3000">
                <a:solidFill>
                  <a:srgbClr val="FFFFFF"/>
                </a:solidFill>
                <a:latin typeface="Fjalla One"/>
                <a:ea typeface="Fjalla One"/>
                <a:cs typeface="Fjalla One"/>
                <a:sym typeface="Fjalla One"/>
              </a:rPr>
              <a:t>Each commissioner held district meetings with their citizens</a:t>
            </a:r>
            <a:endParaRPr sz="3000">
              <a:solidFill>
                <a:srgbClr val="FFFFFF"/>
              </a:solidFill>
              <a:latin typeface="Fjalla One"/>
              <a:ea typeface="Fjalla One"/>
              <a:cs typeface="Fjalla One"/>
              <a:sym typeface="Fjalla One"/>
            </a:endParaRPr>
          </a:p>
          <a:p>
            <a:pPr marL="0" lvl="0" indent="0" rtl="0">
              <a:spcBef>
                <a:spcPts val="0"/>
              </a:spcBef>
              <a:spcAft>
                <a:spcPts val="0"/>
              </a:spcAft>
              <a:buNone/>
            </a:pPr>
            <a:endParaRPr sz="3000">
              <a:solidFill>
                <a:srgbClr val="FFFFFF"/>
              </a:solidFill>
              <a:latin typeface="Fjalla One"/>
              <a:ea typeface="Fjalla One"/>
              <a:cs typeface="Fjalla One"/>
              <a:sym typeface="Fjalla One"/>
            </a:endParaRPr>
          </a:p>
          <a:p>
            <a:pPr marL="457200" lvl="0" indent="-419100" rtl="0">
              <a:spcBef>
                <a:spcPts val="0"/>
              </a:spcBef>
              <a:spcAft>
                <a:spcPts val="0"/>
              </a:spcAft>
              <a:buClr>
                <a:srgbClr val="FFFFFF"/>
              </a:buClr>
              <a:buSzPts val="3000"/>
              <a:buFont typeface="Fjalla One"/>
              <a:buChar char="●"/>
            </a:pPr>
            <a:r>
              <a:rPr lang="en" sz="3000">
                <a:solidFill>
                  <a:srgbClr val="FFFFFF"/>
                </a:solidFill>
                <a:latin typeface="Fjalla One"/>
                <a:ea typeface="Fjalla One"/>
                <a:cs typeface="Fjalla One"/>
                <a:sym typeface="Fjalla One"/>
              </a:rPr>
              <a:t>7 priorities were identified  by the county commissioners, one of which was the need for inclusive playgrounds.</a:t>
            </a:r>
            <a:endParaRPr>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224725" y="976045"/>
            <a:ext cx="3669900" cy="3933905"/>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SzPts val="2200"/>
              <a:buFont typeface="Fjalla One"/>
              <a:buChar char="●"/>
            </a:pPr>
            <a:r>
              <a:rPr lang="en" sz="2000" b="1" dirty="0">
                <a:latin typeface="Fjalla One"/>
                <a:ea typeface="Fjalla One"/>
                <a:cs typeface="Fjalla One"/>
                <a:sym typeface="Fjalla One"/>
              </a:rPr>
              <a:t>We also looked at Orange County Government’s NEEDS ASSESSMENT -Statistically Valid Survey</a:t>
            </a:r>
            <a:endParaRPr sz="2000" b="1" dirty="0">
              <a:latin typeface="Fjalla One"/>
              <a:ea typeface="Fjalla One"/>
              <a:cs typeface="Fjalla One"/>
              <a:sym typeface="Fjalla One"/>
            </a:endParaRPr>
          </a:p>
          <a:p>
            <a:pPr marL="457200" lvl="0" indent="-368300" rtl="0">
              <a:spcBef>
                <a:spcPts val="0"/>
              </a:spcBef>
              <a:spcAft>
                <a:spcPts val="0"/>
              </a:spcAft>
              <a:buClr>
                <a:srgbClr val="FFFFFF"/>
              </a:buClr>
              <a:buSzPts val="2200"/>
              <a:buFont typeface="Fjalla One"/>
              <a:buChar char="●"/>
            </a:pPr>
            <a:endParaRPr sz="2000" b="1" dirty="0">
              <a:solidFill>
                <a:srgbClr val="FFFFFF"/>
              </a:solidFill>
              <a:latin typeface="Fjalla One"/>
              <a:ea typeface="Fjalla One"/>
              <a:cs typeface="Fjalla One"/>
              <a:sym typeface="Fjalla One"/>
            </a:endParaRPr>
          </a:p>
          <a:p>
            <a:pPr marL="457200" lvl="0" indent="-368300" rtl="0">
              <a:spcBef>
                <a:spcPts val="0"/>
              </a:spcBef>
              <a:spcAft>
                <a:spcPts val="0"/>
              </a:spcAft>
              <a:buSzPts val="2200"/>
              <a:buFont typeface="Fjalla One"/>
              <a:buChar char="●"/>
            </a:pPr>
            <a:r>
              <a:rPr lang="en" sz="2000" b="1" dirty="0">
                <a:latin typeface="Fjalla One"/>
                <a:ea typeface="Fjalla One"/>
                <a:cs typeface="Fjalla One"/>
                <a:sym typeface="Fjalla One"/>
              </a:rPr>
              <a:t>In their Survey, adding playgrounds was the 2nd most Important Facilities Respondent Households Would Be the Most Willing to Fund With County Taxpayer Dollars</a:t>
            </a:r>
            <a:endParaRPr sz="2000" b="1" dirty="0">
              <a:latin typeface="Fjalla One"/>
              <a:ea typeface="Fjalla One"/>
              <a:cs typeface="Fjalla One"/>
              <a:sym typeface="Fjalla One"/>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5" y="129228"/>
            <a:ext cx="8703519" cy="84681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247" y="1072622"/>
            <a:ext cx="5158375" cy="3837328"/>
          </a:xfrm>
          <a:prstGeom prst="rect">
            <a:avLst/>
          </a:prstGeom>
        </p:spPr>
      </p:pic>
    </p:spTree>
    <p:extLst>
      <p:ext uri="{BB962C8B-B14F-4D97-AF65-F5344CB8AC3E}">
        <p14:creationId xmlns:p14="http://schemas.microsoft.com/office/powerpoint/2010/main" val="2437064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819150" y="245825"/>
            <a:ext cx="7505700" cy="9546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0000"/>
              </a:buClr>
              <a:buSzPts val="3959"/>
              <a:buFont typeface="Calibri"/>
              <a:buNone/>
            </a:pPr>
            <a:r>
              <a:rPr lang="en" sz="3959" u="sng">
                <a:solidFill>
                  <a:srgbClr val="000000"/>
                </a:solidFill>
                <a:latin typeface="Calibri"/>
                <a:ea typeface="Calibri"/>
                <a:cs typeface="Calibri"/>
                <a:sym typeface="Calibri"/>
              </a:rPr>
              <a:t>CAP PSA Video </a:t>
            </a:r>
            <a:r>
              <a:rPr lang="en" sz="3959">
                <a:solidFill>
                  <a:srgbClr val="000000"/>
                </a:solidFill>
                <a:latin typeface="Calibri"/>
                <a:ea typeface="Calibri"/>
                <a:cs typeface="Calibri"/>
                <a:sym typeface="Calibri"/>
              </a:rPr>
              <a:t/>
            </a:r>
            <a:br>
              <a:rPr lang="en" sz="3959">
                <a:solidFill>
                  <a:srgbClr val="000000"/>
                </a:solidFill>
                <a:latin typeface="Calibri"/>
                <a:ea typeface="Calibri"/>
                <a:cs typeface="Calibri"/>
                <a:sym typeface="Calibri"/>
              </a:rPr>
            </a:br>
            <a:r>
              <a:rPr lang="en" sz="3959">
                <a:solidFill>
                  <a:srgbClr val="000000"/>
                </a:solidFill>
                <a:latin typeface="Calibri"/>
                <a:ea typeface="Calibri"/>
                <a:cs typeface="Calibri"/>
                <a:sym typeface="Calibri"/>
              </a:rPr>
              <a:t/>
            </a:r>
            <a:br>
              <a:rPr lang="en" sz="3959">
                <a:solidFill>
                  <a:srgbClr val="000000"/>
                </a:solidFill>
                <a:latin typeface="Calibri"/>
                <a:ea typeface="Calibri"/>
                <a:cs typeface="Calibri"/>
                <a:sym typeface="Calibri"/>
              </a:rPr>
            </a:br>
            <a:endParaRPr/>
          </a:p>
        </p:txBody>
      </p:sp>
      <p:sp>
        <p:nvSpPr>
          <p:cNvPr id="261" name="Shape 261"/>
          <p:cNvSpPr txBox="1">
            <a:spLocks noGrp="1"/>
          </p:cNvSpPr>
          <p:nvPr>
            <p:ph type="body" idx="1"/>
          </p:nvPr>
        </p:nvSpPr>
        <p:spPr>
          <a:xfrm>
            <a:off x="270700" y="1589850"/>
            <a:ext cx="8691300" cy="3348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000000"/>
              </a:buClr>
              <a:buFont typeface="Arial"/>
              <a:buNone/>
            </a:pPr>
            <a:endParaRPr sz="1200">
              <a:solidFill>
                <a:srgbClr val="000000"/>
              </a:solidFill>
            </a:endParaRPr>
          </a:p>
          <a:p>
            <a:pPr marL="0" lvl="0" indent="0" rtl="0">
              <a:lnSpc>
                <a:spcPct val="100000"/>
              </a:lnSpc>
              <a:spcBef>
                <a:spcPts val="0"/>
              </a:spcBef>
              <a:spcAft>
                <a:spcPts val="0"/>
              </a:spcAft>
              <a:buClr>
                <a:srgbClr val="000000"/>
              </a:buClr>
              <a:buFont typeface="Arial"/>
              <a:buNone/>
            </a:pPr>
            <a:endParaRPr sz="1200">
              <a:solidFill>
                <a:srgbClr val="000000"/>
              </a:solidFill>
            </a:endParaRPr>
          </a:p>
          <a:p>
            <a:pPr marL="0" lvl="0" indent="0">
              <a:spcBef>
                <a:spcPts val="0"/>
              </a:spcBef>
              <a:spcAft>
                <a:spcPts val="1600"/>
              </a:spcAft>
              <a:buNone/>
            </a:pPr>
            <a:endParaRPr/>
          </a:p>
        </p:txBody>
      </p:sp>
      <p:pic>
        <p:nvPicPr>
          <p:cNvPr id="262" name="Shape 262"/>
          <p:cNvPicPr preferRelativeResize="0"/>
          <p:nvPr/>
        </p:nvPicPr>
        <p:blipFill rotWithShape="1">
          <a:blip r:embed="rId4">
            <a:alphaModFix/>
          </a:blip>
          <a:srcRect l="1616" t="4857" r="1616" b="-1625"/>
          <a:stretch/>
        </p:blipFill>
        <p:spPr>
          <a:xfrm>
            <a:off x="0" y="0"/>
            <a:ext cx="9144002" cy="5143500"/>
          </a:xfrm>
          <a:prstGeom prst="rect">
            <a:avLst/>
          </a:prstGeom>
          <a:noFill/>
          <a:ln>
            <a:noFill/>
          </a:ln>
        </p:spPr>
      </p:pic>
      <p:sp>
        <p:nvSpPr>
          <p:cNvPr id="263" name="Shape 263"/>
          <p:cNvSpPr txBox="1"/>
          <p:nvPr/>
        </p:nvSpPr>
        <p:spPr>
          <a:xfrm>
            <a:off x="452700" y="245825"/>
            <a:ext cx="8691300" cy="95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u="sng" dirty="0">
                <a:solidFill>
                  <a:srgbClr val="FFFFFF"/>
                </a:solidFill>
              </a:rPr>
              <a:t>CAP Public Service  Announcement (PSA) Video</a:t>
            </a:r>
            <a:endParaRPr sz="1800" dirty="0">
              <a:solidFill>
                <a:srgbClr val="FFFFFF"/>
              </a:solidFill>
            </a:endParaRPr>
          </a:p>
          <a:p>
            <a:pPr marL="0" lvl="0" indent="0" algn="ctr" rtl="0">
              <a:spcBef>
                <a:spcPts val="0"/>
              </a:spcBef>
              <a:spcAft>
                <a:spcPts val="0"/>
              </a:spcAft>
              <a:buNone/>
            </a:pPr>
            <a:r>
              <a:rPr lang="en" sz="2400" b="1" dirty="0">
                <a:solidFill>
                  <a:srgbClr val="FFFFFF"/>
                </a:solidFill>
              </a:rPr>
              <a:t>Now Please Enjoy our PSA</a:t>
            </a:r>
            <a:endParaRPr sz="2400" b="1" dirty="0">
              <a:solidFill>
                <a:srgbClr val="FFFFFF"/>
              </a:solidFill>
            </a:endParaRPr>
          </a:p>
          <a:p>
            <a:pPr marL="0" lvl="0" indent="0" algn="ctr" rtl="0">
              <a:spcBef>
                <a:spcPts val="0"/>
              </a:spcBef>
              <a:spcAft>
                <a:spcPts val="0"/>
              </a:spcAft>
              <a:buNone/>
            </a:pPr>
            <a:endParaRPr sz="2400" b="1" dirty="0">
              <a:solidFill>
                <a:srgbClr val="FFFFFF"/>
              </a:solidFill>
            </a:endParaRPr>
          </a:p>
          <a:p>
            <a:pPr marL="0" lvl="0" indent="0" algn="ctr" rtl="0">
              <a:spcBef>
                <a:spcPts val="0"/>
              </a:spcBef>
              <a:spcAft>
                <a:spcPts val="0"/>
              </a:spcAft>
              <a:buNone/>
            </a:pPr>
            <a:r>
              <a:rPr lang="en" sz="2400" b="1" dirty="0">
                <a:solidFill>
                  <a:srgbClr val="FFFFFF"/>
                </a:solidFill>
                <a:highlight>
                  <a:srgbClr val="FFFFFF"/>
                </a:highlight>
              </a:rPr>
              <a:t>https://youtu.be/pDAZ6Xh0l5c</a:t>
            </a:r>
            <a:endParaRPr sz="2400" b="1" dirty="0">
              <a:solidFill>
                <a:srgbClr val="FFFFFF"/>
              </a:solidFill>
              <a:highlight>
                <a:srgbClr val="FFFFFF"/>
              </a:highlight>
            </a:endParaRPr>
          </a:p>
          <a:p>
            <a:pPr marL="0" lvl="0" indent="0" algn="ctr" rtl="0">
              <a:spcBef>
                <a:spcPts val="0"/>
              </a:spcBef>
              <a:spcAft>
                <a:spcPts val="0"/>
              </a:spcAft>
              <a:buNone/>
            </a:pPr>
            <a:endParaRPr sz="2400" b="1" dirty="0">
              <a:solidFill>
                <a:srgbClr val="FFFFFF"/>
              </a:solidFill>
            </a:endParaRPr>
          </a:p>
          <a:p>
            <a:pPr marL="0" lvl="0" indent="0" algn="ctr" rtl="0">
              <a:spcBef>
                <a:spcPts val="0"/>
              </a:spcBef>
              <a:spcAft>
                <a:spcPts val="0"/>
              </a:spcAft>
              <a:buNone/>
            </a:pPr>
            <a:endParaRPr sz="2400" b="1" dirty="0">
              <a:solidFill>
                <a:srgbClr val="FFFFFF"/>
              </a:solidFill>
            </a:endParaRPr>
          </a:p>
          <a:p>
            <a:pPr marL="0" lvl="0" indent="0" algn="ctr" rtl="0">
              <a:spcBef>
                <a:spcPts val="0"/>
              </a:spcBef>
              <a:spcAft>
                <a:spcPts val="0"/>
              </a:spcAft>
              <a:buNone/>
            </a:pPr>
            <a:endParaRPr sz="2400" b="1" dirty="0">
              <a:solidFill>
                <a:srgbClr val="FFFFFF"/>
              </a:solidFill>
            </a:endParaRPr>
          </a:p>
          <a:p>
            <a:pPr marL="0" lvl="0" indent="0" algn="l">
              <a:spcBef>
                <a:spcPts val="0"/>
              </a:spcBef>
              <a:spcAft>
                <a:spcPts val="0"/>
              </a:spcAft>
              <a:buNone/>
            </a:pPr>
            <a:endParaRPr sz="2400" b="1" dirty="0">
              <a:solidFill>
                <a:srgbClr val="FFFFFF"/>
              </a:solidFill>
            </a:endParaRPr>
          </a:p>
        </p:txBody>
      </p:sp>
      <p:sp>
        <p:nvSpPr>
          <p:cNvPr id="264" name="Shape 264"/>
          <p:cNvSpPr txBox="1"/>
          <p:nvPr/>
        </p:nvSpPr>
        <p:spPr>
          <a:xfrm>
            <a:off x="5711525" y="723425"/>
            <a:ext cx="7347000" cy="857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                                   </a:t>
            </a:r>
            <a:endParaRPr/>
          </a:p>
        </p:txBody>
      </p:sp>
      <p:sp>
        <p:nvSpPr>
          <p:cNvPr id="265" name="Shape 265"/>
          <p:cNvSpPr txBox="1"/>
          <p:nvPr/>
        </p:nvSpPr>
        <p:spPr>
          <a:xfrm>
            <a:off x="2647400" y="2307000"/>
            <a:ext cx="4311300" cy="340500"/>
          </a:xfrm>
          <a:prstGeom prst="rect">
            <a:avLst/>
          </a:prstGeom>
          <a:noFill/>
          <a:ln>
            <a:noFill/>
          </a:ln>
        </p:spPr>
        <p:txBody>
          <a:bodyPr spcFirstLastPara="1" wrap="square" lIns="91425" tIns="91425" rIns="91425" bIns="91425" anchor="t" anchorCtr="0">
            <a:noAutofit/>
          </a:bodyPr>
          <a:lstStyle/>
          <a:p>
            <a:pPr lvl="0" algn="ctr"/>
            <a:endParaRPr sz="1800" dirty="0"/>
          </a:p>
        </p:txBody>
      </p:sp>
      <p:pic>
        <p:nvPicPr>
          <p:cNvPr id="3" name="SnxTDoYclSk"/>
          <p:cNvPicPr>
            <a:picLocks noRot="1" noChangeAspect="1"/>
          </p:cNvPicPr>
          <p:nvPr>
            <a:videoFile r:link="rId1"/>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322469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71425" y="132300"/>
            <a:ext cx="4604700" cy="501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u="sng">
                <a:latin typeface="Fjalla One"/>
                <a:ea typeface="Fjalla One"/>
                <a:cs typeface="Fjalla One"/>
                <a:sym typeface="Fjalla One"/>
              </a:rPr>
              <a:t>CAP IMPACT</a:t>
            </a:r>
            <a:endParaRPr sz="3600" u="sng">
              <a:latin typeface="Fjalla One"/>
              <a:ea typeface="Fjalla One"/>
              <a:cs typeface="Fjalla One"/>
              <a:sym typeface="Fjalla One"/>
            </a:endParaRPr>
          </a:p>
          <a:p>
            <a:pPr marL="457200" lvl="0" indent="-374650" rtl="0">
              <a:spcBef>
                <a:spcPts val="1600"/>
              </a:spcBef>
              <a:spcAft>
                <a:spcPts val="0"/>
              </a:spcAft>
              <a:buSzPts val="2300"/>
              <a:buFont typeface="Fjalla One"/>
              <a:buChar char="●"/>
            </a:pPr>
            <a:r>
              <a:rPr lang="en" sz="2300">
                <a:latin typeface="Fjalla One"/>
                <a:ea typeface="Fjalla One"/>
                <a:cs typeface="Fjalla One"/>
                <a:sym typeface="Fjalla One"/>
              </a:rPr>
              <a:t>Currently, the City of Orlando does not have one truly all-inclusive playground within the city limits.</a:t>
            </a:r>
            <a:endParaRPr sz="2300">
              <a:solidFill>
                <a:srgbClr val="FFFFFF"/>
              </a:solidFill>
              <a:latin typeface="Fjalla One"/>
              <a:ea typeface="Fjalla One"/>
              <a:cs typeface="Fjalla One"/>
              <a:sym typeface="Fjalla One"/>
            </a:endParaRPr>
          </a:p>
          <a:p>
            <a:pPr marL="457200" lvl="0" indent="-374650" rtl="0">
              <a:spcBef>
                <a:spcPts val="0"/>
              </a:spcBef>
              <a:spcAft>
                <a:spcPts val="0"/>
              </a:spcAft>
              <a:buSzPts val="2300"/>
              <a:buFont typeface="Fjalla One"/>
              <a:buChar char="●"/>
            </a:pPr>
            <a:r>
              <a:rPr lang="en" sz="2300">
                <a:latin typeface="Fjalla One"/>
                <a:ea typeface="Fjalla One"/>
                <a:cs typeface="Fjalla One"/>
                <a:sym typeface="Fjalla One"/>
              </a:rPr>
              <a:t>We know the City currently has 52 playgrounds that have principles of inclusive play. </a:t>
            </a:r>
            <a:endParaRPr sz="2300">
              <a:latin typeface="Fjalla One"/>
              <a:ea typeface="Fjalla One"/>
              <a:cs typeface="Fjalla One"/>
              <a:sym typeface="Fjalla One"/>
            </a:endParaRPr>
          </a:p>
          <a:p>
            <a:pPr marL="457200" lvl="0" indent="-374650" rtl="0">
              <a:spcBef>
                <a:spcPts val="0"/>
              </a:spcBef>
              <a:spcAft>
                <a:spcPts val="0"/>
              </a:spcAft>
              <a:buSzPts val="2300"/>
              <a:buFont typeface="Fjalla One"/>
              <a:buChar char="●"/>
            </a:pPr>
            <a:r>
              <a:rPr lang="en" sz="2300">
                <a:latin typeface="Fjalla One"/>
                <a:ea typeface="Fjalla One"/>
                <a:cs typeface="Fjalla One"/>
                <a:sym typeface="Fjalla One"/>
              </a:rPr>
              <a:t>Can the City of Orlando begin the process of creating one of these parks?    </a:t>
            </a:r>
            <a:endParaRPr sz="2300">
              <a:latin typeface="Fjalla One"/>
              <a:ea typeface="Fjalla One"/>
              <a:cs typeface="Fjalla One"/>
              <a:sym typeface="Fjalla One"/>
            </a:endParaRPr>
          </a:p>
          <a:p>
            <a:pPr marL="0" lvl="0" indent="0">
              <a:spcBef>
                <a:spcPts val="1600"/>
              </a:spcBef>
              <a:spcAft>
                <a:spcPts val="1600"/>
              </a:spcAft>
              <a:buNone/>
            </a:pPr>
            <a:endParaRPr sz="2700">
              <a:latin typeface="Fjalla One"/>
              <a:ea typeface="Fjalla One"/>
              <a:cs typeface="Fjalla One"/>
              <a:sym typeface="Fjalla One"/>
            </a:endParaRPr>
          </a:p>
        </p:txBody>
      </p:sp>
      <p:pic>
        <p:nvPicPr>
          <p:cNvPr id="271" name="Shape 271"/>
          <p:cNvPicPr preferRelativeResize="0"/>
          <p:nvPr/>
        </p:nvPicPr>
        <p:blipFill>
          <a:blip r:embed="rId3">
            <a:alphaModFix/>
          </a:blip>
          <a:stretch>
            <a:fillRect/>
          </a:stretch>
        </p:blipFill>
        <p:spPr>
          <a:xfrm>
            <a:off x="4539250" y="185650"/>
            <a:ext cx="4604752" cy="477220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19150" y="196450"/>
            <a:ext cx="7505700" cy="9546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0000"/>
              </a:buClr>
              <a:buSzPts val="4000"/>
              <a:buFont typeface="Calibri"/>
              <a:buNone/>
            </a:pPr>
            <a:r>
              <a:rPr lang="en" sz="4000" u="sng">
                <a:solidFill>
                  <a:srgbClr val="000000"/>
                </a:solidFill>
                <a:latin typeface="Calibri"/>
                <a:ea typeface="Calibri"/>
                <a:cs typeface="Calibri"/>
                <a:sym typeface="Calibri"/>
              </a:rPr>
              <a:t>CAP Issue Introduction </a:t>
            </a:r>
            <a:r>
              <a:rPr lang="en" sz="4000">
                <a:solidFill>
                  <a:srgbClr val="000000"/>
                </a:solidFill>
                <a:latin typeface="Calibri"/>
                <a:ea typeface="Calibri"/>
                <a:cs typeface="Calibri"/>
                <a:sym typeface="Calibri"/>
              </a:rPr>
              <a:t/>
            </a:r>
            <a:br>
              <a:rPr lang="en" sz="4000">
                <a:solidFill>
                  <a:srgbClr val="000000"/>
                </a:solidFill>
                <a:latin typeface="Calibri"/>
                <a:ea typeface="Calibri"/>
                <a:cs typeface="Calibri"/>
                <a:sym typeface="Calibri"/>
              </a:rPr>
            </a:br>
            <a:endParaRPr/>
          </a:p>
        </p:txBody>
      </p:sp>
      <p:sp>
        <p:nvSpPr>
          <p:cNvPr id="136" name="Shape 136"/>
          <p:cNvSpPr txBox="1">
            <a:spLocks noGrp="1"/>
          </p:cNvSpPr>
          <p:nvPr>
            <p:ph type="body" idx="1"/>
          </p:nvPr>
        </p:nvSpPr>
        <p:spPr>
          <a:xfrm>
            <a:off x="4019925" y="866275"/>
            <a:ext cx="4893900" cy="4112700"/>
          </a:xfrm>
          <a:prstGeom prst="rect">
            <a:avLst/>
          </a:prstGeom>
        </p:spPr>
        <p:txBody>
          <a:bodyPr spcFirstLastPara="1" wrap="square" lIns="91425" tIns="91425" rIns="91425" bIns="91425" anchor="t" anchorCtr="0">
            <a:noAutofit/>
          </a:bodyPr>
          <a:lstStyle/>
          <a:p>
            <a:pPr marL="457200" lvl="0" indent="-381000" rtl="0">
              <a:lnSpc>
                <a:spcPct val="100000"/>
              </a:lnSpc>
              <a:spcBef>
                <a:spcPts val="0"/>
              </a:spcBef>
              <a:spcAft>
                <a:spcPts val="0"/>
              </a:spcAft>
              <a:buClr>
                <a:srgbClr val="000000"/>
              </a:buClr>
              <a:buSzPts val="2400"/>
              <a:buChar char="●"/>
            </a:pPr>
            <a:r>
              <a:rPr lang="en" sz="2400">
                <a:solidFill>
                  <a:srgbClr val="000000"/>
                </a:solidFill>
              </a:rPr>
              <a:t>Our policy issue centers on the availability of handicap accessible playgrounds in the City of Orlando, Orange County Florida and in Orange County Public Elementary Schools.  </a:t>
            </a:r>
            <a:endParaRPr sz="2400">
              <a:solidFill>
                <a:srgbClr val="000000"/>
              </a:solidFill>
            </a:endParaRPr>
          </a:p>
          <a:p>
            <a:pPr marL="457200" lvl="0" indent="-381000" rtl="0">
              <a:lnSpc>
                <a:spcPct val="100000"/>
              </a:lnSpc>
              <a:spcBef>
                <a:spcPts val="0"/>
              </a:spcBef>
              <a:spcAft>
                <a:spcPts val="0"/>
              </a:spcAft>
              <a:buClr>
                <a:srgbClr val="000000"/>
              </a:buClr>
              <a:buSzPts val="2400"/>
              <a:buChar char="●"/>
            </a:pPr>
            <a:r>
              <a:rPr lang="en" sz="2400">
                <a:solidFill>
                  <a:srgbClr val="000000"/>
                </a:solidFill>
              </a:rPr>
              <a:t>At present levels, we would like to see a stronger partnership between our governments and the school system that serves us respectively.</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Clr>
                <a:srgbClr val="000000"/>
              </a:buClr>
              <a:buFont typeface="Arial"/>
              <a:buNone/>
            </a:pPr>
            <a:endParaRPr sz="1800">
              <a:solidFill>
                <a:srgbClr val="000000"/>
              </a:solidFill>
            </a:endParaRPr>
          </a:p>
        </p:txBody>
      </p:sp>
      <p:sp>
        <p:nvSpPr>
          <p:cNvPr id="137" name="Shape 137"/>
          <p:cNvSpPr txBox="1"/>
          <p:nvPr/>
        </p:nvSpPr>
        <p:spPr>
          <a:xfrm>
            <a:off x="449425" y="3121050"/>
            <a:ext cx="7191000" cy="83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138" name="Shape 138"/>
          <p:cNvPicPr preferRelativeResize="0"/>
          <p:nvPr/>
        </p:nvPicPr>
        <p:blipFill>
          <a:blip r:embed="rId3">
            <a:alphaModFix/>
          </a:blip>
          <a:stretch>
            <a:fillRect/>
          </a:stretch>
        </p:blipFill>
        <p:spPr>
          <a:xfrm>
            <a:off x="302225" y="1151050"/>
            <a:ext cx="3770199" cy="36803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Shape 276"/>
          <p:cNvPicPr preferRelativeResize="0"/>
          <p:nvPr/>
        </p:nvPicPr>
        <p:blipFill>
          <a:blip r:embed="rId3">
            <a:alphaModFix/>
          </a:blip>
          <a:stretch>
            <a:fillRect/>
          </a:stretch>
        </p:blipFill>
        <p:spPr>
          <a:xfrm>
            <a:off x="4968725" y="671348"/>
            <a:ext cx="3732900" cy="3800800"/>
          </a:xfrm>
          <a:prstGeom prst="rect">
            <a:avLst/>
          </a:prstGeom>
          <a:noFill/>
          <a:ln>
            <a:noFill/>
          </a:ln>
        </p:spPr>
      </p:pic>
      <p:sp>
        <p:nvSpPr>
          <p:cNvPr id="277" name="Shape 277"/>
          <p:cNvSpPr txBox="1"/>
          <p:nvPr/>
        </p:nvSpPr>
        <p:spPr>
          <a:xfrm>
            <a:off x="586750" y="749050"/>
            <a:ext cx="1423200" cy="3720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8" name="Shape 278"/>
          <p:cNvSpPr txBox="1"/>
          <p:nvPr/>
        </p:nvSpPr>
        <p:spPr>
          <a:xfrm>
            <a:off x="228125" y="205025"/>
            <a:ext cx="4740600" cy="477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u="sng" dirty="0">
                <a:latin typeface="Fjalla One"/>
                <a:ea typeface="Fjalla One"/>
                <a:cs typeface="Fjalla One"/>
                <a:sym typeface="Fjalla One"/>
              </a:rPr>
              <a:t>CAP </a:t>
            </a:r>
            <a:r>
              <a:rPr lang="en" sz="3600" u="sng" dirty="0" smtClean="0">
                <a:latin typeface="Fjalla One"/>
                <a:ea typeface="Fjalla One"/>
                <a:cs typeface="Fjalla One"/>
                <a:sym typeface="Fjalla One"/>
              </a:rPr>
              <a:t>IMPACT</a:t>
            </a:r>
            <a:endParaRPr lang="en" sz="3600" u="sng" dirty="0">
              <a:latin typeface="Fjalla One"/>
              <a:ea typeface="Fjalla One"/>
              <a:cs typeface="Fjalla One"/>
              <a:sym typeface="Fjalla One"/>
            </a:endParaRPr>
          </a:p>
          <a:p>
            <a:pPr marL="0" lvl="0" indent="0" algn="ctr" rtl="0">
              <a:spcBef>
                <a:spcPts val="0"/>
              </a:spcBef>
              <a:spcAft>
                <a:spcPts val="0"/>
              </a:spcAft>
              <a:buNone/>
            </a:pPr>
            <a:endParaRPr sz="2000" dirty="0">
              <a:latin typeface="Fjalla One"/>
              <a:ea typeface="Fjalla One"/>
              <a:cs typeface="Fjalla One"/>
              <a:sym typeface="Fjalla One"/>
            </a:endParaRPr>
          </a:p>
          <a:p>
            <a:pPr marL="457200" lvl="0" indent="-368300" algn="l" rtl="0">
              <a:spcBef>
                <a:spcPts val="0"/>
              </a:spcBef>
              <a:spcAft>
                <a:spcPts val="0"/>
              </a:spcAft>
              <a:buSzPts val="2200"/>
              <a:buFont typeface="Fjalla One"/>
              <a:buChar char="●"/>
            </a:pPr>
            <a:r>
              <a:rPr lang="en" sz="2000" dirty="0">
                <a:latin typeface="Fjalla One"/>
                <a:ea typeface="Fjalla One"/>
                <a:cs typeface="Fjalla One"/>
                <a:sym typeface="Fjalla One"/>
              </a:rPr>
              <a:t>Currently, Orange County has two inclusive playgrounds</a:t>
            </a:r>
            <a:r>
              <a:rPr lang="en" sz="2000" dirty="0" smtClean="0">
                <a:latin typeface="Fjalla One"/>
                <a:ea typeface="Fjalla One"/>
                <a:cs typeface="Fjalla One"/>
                <a:sym typeface="Fjalla One"/>
              </a:rPr>
              <a:t>.</a:t>
            </a:r>
          </a:p>
          <a:p>
            <a:pPr marL="88900" lvl="0" algn="l" rtl="0">
              <a:spcBef>
                <a:spcPts val="0"/>
              </a:spcBef>
              <a:spcAft>
                <a:spcPts val="0"/>
              </a:spcAft>
              <a:buSzPts val="2200"/>
            </a:pPr>
            <a:endParaRPr sz="2000" dirty="0">
              <a:latin typeface="Fjalla One"/>
              <a:ea typeface="Fjalla One"/>
              <a:cs typeface="Fjalla One"/>
              <a:sym typeface="Fjalla One"/>
            </a:endParaRPr>
          </a:p>
          <a:p>
            <a:pPr marL="457200" lvl="0" indent="-374650" algn="l" rtl="0">
              <a:spcBef>
                <a:spcPts val="0"/>
              </a:spcBef>
              <a:spcAft>
                <a:spcPts val="0"/>
              </a:spcAft>
              <a:buSzPts val="2300"/>
              <a:buFont typeface="Fjalla One"/>
              <a:buChar char="●"/>
            </a:pPr>
            <a:r>
              <a:rPr lang="en" sz="2000" dirty="0">
                <a:latin typeface="Fjalla One"/>
                <a:ea typeface="Fjalla One"/>
                <a:cs typeface="Fjalla One"/>
                <a:sym typeface="Fjalla One"/>
              </a:rPr>
              <a:t>We would like to see them add a third park in the county or add inclusive playground equipment to more of their county </a:t>
            </a:r>
            <a:r>
              <a:rPr lang="en" sz="2000" dirty="0" smtClean="0">
                <a:latin typeface="Fjalla One"/>
                <a:ea typeface="Fjalla One"/>
                <a:cs typeface="Fjalla One"/>
                <a:sym typeface="Fjalla One"/>
              </a:rPr>
              <a:t>playgrounds</a:t>
            </a:r>
          </a:p>
          <a:p>
            <a:pPr marL="82550" lvl="0" algn="l" rtl="0">
              <a:spcBef>
                <a:spcPts val="0"/>
              </a:spcBef>
              <a:spcAft>
                <a:spcPts val="0"/>
              </a:spcAft>
              <a:buSzPts val="2300"/>
            </a:pPr>
            <a:endParaRPr sz="2000" dirty="0">
              <a:latin typeface="Fjalla One"/>
              <a:ea typeface="Fjalla One"/>
              <a:cs typeface="Fjalla One"/>
              <a:sym typeface="Fjalla One"/>
            </a:endParaRPr>
          </a:p>
          <a:p>
            <a:pPr marL="457200" lvl="0" indent="-374650" algn="l" rtl="0">
              <a:spcBef>
                <a:spcPts val="0"/>
              </a:spcBef>
              <a:spcAft>
                <a:spcPts val="0"/>
              </a:spcAft>
              <a:buSzPts val="2300"/>
              <a:buFont typeface="Fjalla One"/>
              <a:buChar char="●"/>
            </a:pPr>
            <a:r>
              <a:rPr lang="en" sz="2000" dirty="0">
                <a:latin typeface="Fjalla One"/>
                <a:ea typeface="Fjalla One"/>
                <a:cs typeface="Fjalla One"/>
                <a:sym typeface="Fjalla One"/>
              </a:rPr>
              <a:t>We would also </a:t>
            </a:r>
            <a:r>
              <a:rPr lang="en" sz="2000" dirty="0" smtClean="0">
                <a:latin typeface="Fjalla One"/>
                <a:ea typeface="Fjalla One"/>
                <a:cs typeface="Fjalla One"/>
                <a:sym typeface="Fjalla One"/>
              </a:rPr>
              <a:t>like to see </a:t>
            </a:r>
            <a:r>
              <a:rPr lang="en" sz="2000" dirty="0">
                <a:latin typeface="Fjalla One"/>
                <a:ea typeface="Fjalla One"/>
                <a:cs typeface="Fjalla One"/>
                <a:sym typeface="Fjalla One"/>
              </a:rPr>
              <a:t>them add </a:t>
            </a:r>
            <a:r>
              <a:rPr lang="en" sz="2000" dirty="0" smtClean="0">
                <a:latin typeface="Fjalla One"/>
                <a:ea typeface="Fjalla One"/>
                <a:cs typeface="Fjalla One"/>
                <a:sym typeface="Fjalla One"/>
              </a:rPr>
              <a:t>inclusive playground symbols </a:t>
            </a:r>
            <a:r>
              <a:rPr lang="en" sz="2000" dirty="0">
                <a:latin typeface="Fjalla One"/>
                <a:ea typeface="Fjalla One"/>
                <a:cs typeface="Fjalla One"/>
                <a:sym typeface="Fjalla One"/>
              </a:rPr>
              <a:t>on their Orange County Parks and Recreation Map. </a:t>
            </a:r>
            <a:endParaRPr sz="2000" dirty="0">
              <a:latin typeface="Fjalla One"/>
              <a:ea typeface="Fjalla One"/>
              <a:cs typeface="Fjalla One"/>
              <a:sym typeface="Fjalla One"/>
            </a:endParaRPr>
          </a:p>
          <a:p>
            <a:pPr marL="0" lvl="0" indent="0" algn="l" rtl="0">
              <a:spcBef>
                <a:spcPts val="0"/>
              </a:spcBef>
              <a:spcAft>
                <a:spcPts val="0"/>
              </a:spcAft>
              <a:buNone/>
            </a:pPr>
            <a:endParaRPr sz="2400" dirty="0">
              <a:latin typeface="Fjalla One"/>
              <a:ea typeface="Fjalla One"/>
              <a:cs typeface="Fjalla One"/>
              <a:sym typeface="Fjalla One"/>
            </a:endParaRPr>
          </a:p>
          <a:p>
            <a:pPr marL="0" lvl="0" indent="0" algn="l" rtl="0">
              <a:spcBef>
                <a:spcPts val="0"/>
              </a:spcBef>
              <a:spcAft>
                <a:spcPts val="0"/>
              </a:spcAft>
              <a:buNone/>
            </a:pPr>
            <a:endParaRPr sz="2400" dirty="0">
              <a:latin typeface="Fjalla One"/>
              <a:ea typeface="Fjalla One"/>
              <a:cs typeface="Fjalla One"/>
              <a:sym typeface="Fjalla One"/>
            </a:endParaRPr>
          </a:p>
          <a:p>
            <a:pPr marL="0" lvl="0" indent="0" algn="l" rtl="0">
              <a:spcBef>
                <a:spcPts val="0"/>
              </a:spcBef>
              <a:spcAft>
                <a:spcPts val="0"/>
              </a:spcAft>
              <a:buNone/>
            </a:pPr>
            <a:endParaRPr sz="2400" dirty="0">
              <a:latin typeface="Fjalla One"/>
              <a:ea typeface="Fjalla One"/>
              <a:cs typeface="Fjalla One"/>
              <a:sym typeface="Fjalla One"/>
            </a:endParaRPr>
          </a:p>
          <a:p>
            <a:pPr marL="0" lvl="0" indent="0" algn="l">
              <a:spcBef>
                <a:spcPts val="0"/>
              </a:spcBef>
              <a:spcAft>
                <a:spcPts val="0"/>
              </a:spcAft>
              <a:buNone/>
            </a:pPr>
            <a:endParaRPr sz="2400" dirty="0">
              <a:latin typeface="Fjalla One"/>
              <a:ea typeface="Fjalla One"/>
              <a:cs typeface="Fjalla One"/>
              <a:sym typeface="Fjalla One"/>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51400" y="212950"/>
            <a:ext cx="4583400" cy="469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dirty="0">
                <a:solidFill>
                  <a:srgbClr val="000000"/>
                </a:solidFill>
                <a:latin typeface="Fjalla One"/>
                <a:ea typeface="Fjalla One"/>
                <a:cs typeface="Fjalla One"/>
                <a:sym typeface="Fjalla One"/>
              </a:rPr>
              <a:t>       </a:t>
            </a:r>
            <a:r>
              <a:rPr lang="en" sz="3600" u="sng" dirty="0">
                <a:solidFill>
                  <a:schemeClr val="dk2"/>
                </a:solidFill>
                <a:latin typeface="Fjalla One"/>
                <a:ea typeface="Fjalla One"/>
                <a:cs typeface="Fjalla One"/>
                <a:sym typeface="Fjalla One"/>
              </a:rPr>
              <a:t>CAP IMPACT</a:t>
            </a:r>
            <a:endParaRPr sz="3600" u="sng" dirty="0">
              <a:solidFill>
                <a:schemeClr val="dk2"/>
              </a:solidFill>
              <a:latin typeface="Fjalla One"/>
              <a:ea typeface="Fjalla One"/>
              <a:cs typeface="Fjalla One"/>
              <a:sym typeface="Fjalla One"/>
            </a:endParaRPr>
          </a:p>
          <a:p>
            <a:pPr marL="0" lvl="0" indent="0">
              <a:spcBef>
                <a:spcPts val="0"/>
              </a:spcBef>
              <a:spcAft>
                <a:spcPts val="0"/>
              </a:spcAft>
              <a:buNone/>
            </a:pPr>
            <a:endParaRPr sz="3600" u="sng" dirty="0">
              <a:solidFill>
                <a:schemeClr val="dk2"/>
              </a:solidFill>
              <a:latin typeface="Fjalla One"/>
              <a:ea typeface="Fjalla One"/>
              <a:cs typeface="Fjalla One"/>
              <a:sym typeface="Fjalla One"/>
            </a:endParaRPr>
          </a:p>
          <a:p>
            <a:pPr marL="457200" lvl="0" indent="-406400">
              <a:spcBef>
                <a:spcPts val="0"/>
              </a:spcBef>
              <a:spcAft>
                <a:spcPts val="0"/>
              </a:spcAft>
              <a:buClr>
                <a:srgbClr val="000000"/>
              </a:buClr>
              <a:buSzPts val="2800"/>
              <a:buFont typeface="Fjalla One"/>
              <a:buChar char="●"/>
            </a:pPr>
            <a:r>
              <a:rPr lang="en" sz="2800" dirty="0">
                <a:solidFill>
                  <a:srgbClr val="000000"/>
                </a:solidFill>
                <a:latin typeface="Fjalla One"/>
                <a:ea typeface="Fjalla One"/>
                <a:cs typeface="Fjalla One"/>
                <a:sym typeface="Fjalla One"/>
              </a:rPr>
              <a:t>Right now, OCPS has 125 elementary schools</a:t>
            </a:r>
            <a:endParaRPr sz="2800" dirty="0">
              <a:solidFill>
                <a:srgbClr val="000000"/>
              </a:solidFill>
              <a:latin typeface="Fjalla One"/>
              <a:ea typeface="Fjalla One"/>
              <a:cs typeface="Fjalla One"/>
              <a:sym typeface="Fjalla One"/>
            </a:endParaRPr>
          </a:p>
          <a:p>
            <a:pPr marL="0" lvl="0" indent="0">
              <a:spcBef>
                <a:spcPts val="0"/>
              </a:spcBef>
              <a:spcAft>
                <a:spcPts val="0"/>
              </a:spcAft>
              <a:buNone/>
            </a:pPr>
            <a:endParaRPr sz="2800" dirty="0">
              <a:solidFill>
                <a:srgbClr val="000000"/>
              </a:solidFill>
              <a:latin typeface="Fjalla One"/>
              <a:ea typeface="Fjalla One"/>
              <a:cs typeface="Fjalla One"/>
              <a:sym typeface="Fjalla One"/>
            </a:endParaRPr>
          </a:p>
          <a:p>
            <a:pPr marL="457200" lvl="0" indent="-406400">
              <a:spcBef>
                <a:spcPts val="0"/>
              </a:spcBef>
              <a:spcAft>
                <a:spcPts val="0"/>
              </a:spcAft>
              <a:buClr>
                <a:srgbClr val="000000"/>
              </a:buClr>
              <a:buSzPts val="2800"/>
              <a:buFont typeface="Fjalla One"/>
              <a:buChar char="●"/>
            </a:pPr>
            <a:r>
              <a:rPr lang="en" sz="2800" dirty="0">
                <a:solidFill>
                  <a:srgbClr val="000000"/>
                </a:solidFill>
                <a:latin typeface="Fjalla One"/>
                <a:ea typeface="Fjalla One"/>
                <a:cs typeface="Fjalla One"/>
                <a:sym typeface="Fjalla One"/>
              </a:rPr>
              <a:t>We would like to see OCPS place inclusive playground equipment in some (if not all) of their OCPS elementary schools.  </a:t>
            </a:r>
            <a:endParaRPr sz="2800" dirty="0">
              <a:solidFill>
                <a:srgbClr val="000000"/>
              </a:solidFill>
              <a:latin typeface="Fjalla One"/>
              <a:ea typeface="Fjalla One"/>
              <a:cs typeface="Fjalla One"/>
              <a:sym typeface="Fjalla One"/>
            </a:endParaRPr>
          </a:p>
        </p:txBody>
      </p:sp>
      <p:pic>
        <p:nvPicPr>
          <p:cNvPr id="284" name="Shape 284"/>
          <p:cNvPicPr preferRelativeResize="0"/>
          <p:nvPr/>
        </p:nvPicPr>
        <p:blipFill>
          <a:blip r:embed="rId3">
            <a:alphaModFix/>
          </a:blip>
          <a:stretch>
            <a:fillRect/>
          </a:stretch>
        </p:blipFill>
        <p:spPr>
          <a:xfrm>
            <a:off x="4528350" y="212950"/>
            <a:ext cx="4410600" cy="469335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p:nvPr/>
        </p:nvSpPr>
        <p:spPr>
          <a:xfrm>
            <a:off x="1301850" y="179700"/>
            <a:ext cx="6714300" cy="1296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5000" u="sng">
                <a:solidFill>
                  <a:srgbClr val="FFFFFF"/>
                </a:solidFill>
              </a:rPr>
              <a:t>CAP Impact</a:t>
            </a:r>
            <a:endParaRPr sz="5000" u="sng">
              <a:solidFill>
                <a:srgbClr val="FFFFFF"/>
              </a:solidFill>
            </a:endParaRPr>
          </a:p>
        </p:txBody>
      </p:sp>
      <p:pic>
        <p:nvPicPr>
          <p:cNvPr id="290" name="Shape 290"/>
          <p:cNvPicPr preferRelativeResize="0"/>
          <p:nvPr/>
        </p:nvPicPr>
        <p:blipFill>
          <a:blip r:embed="rId3">
            <a:alphaModFix/>
          </a:blip>
          <a:stretch>
            <a:fillRect/>
          </a:stretch>
        </p:blipFill>
        <p:spPr>
          <a:xfrm>
            <a:off x="3338325" y="1061150"/>
            <a:ext cx="2467350" cy="3832675"/>
          </a:xfrm>
          <a:prstGeom prst="rect">
            <a:avLst/>
          </a:prstGeom>
          <a:noFill/>
          <a:ln>
            <a:noFill/>
          </a:ln>
        </p:spPr>
      </p:pic>
      <p:pic>
        <p:nvPicPr>
          <p:cNvPr id="291" name="Shape 291"/>
          <p:cNvPicPr preferRelativeResize="0"/>
          <p:nvPr/>
        </p:nvPicPr>
        <p:blipFill>
          <a:blip r:embed="rId4">
            <a:alphaModFix/>
          </a:blip>
          <a:stretch>
            <a:fillRect/>
          </a:stretch>
        </p:blipFill>
        <p:spPr>
          <a:xfrm>
            <a:off x="0" y="0"/>
            <a:ext cx="9144000" cy="5143501"/>
          </a:xfrm>
          <a:prstGeom prst="rect">
            <a:avLst/>
          </a:prstGeom>
          <a:noFill/>
          <a:ln>
            <a:noFill/>
          </a:ln>
        </p:spPr>
      </p:pic>
      <p:pic>
        <p:nvPicPr>
          <p:cNvPr id="292" name="Shape 292"/>
          <p:cNvPicPr preferRelativeResize="0"/>
          <p:nvPr/>
        </p:nvPicPr>
        <p:blipFill>
          <a:blip r:embed="rId3">
            <a:alphaModFix/>
          </a:blip>
          <a:stretch>
            <a:fillRect/>
          </a:stretch>
        </p:blipFill>
        <p:spPr>
          <a:xfrm>
            <a:off x="2947706" y="48638"/>
            <a:ext cx="3248593" cy="5046225"/>
          </a:xfrm>
          <a:prstGeom prst="rect">
            <a:avLst/>
          </a:prstGeom>
          <a:noFill/>
          <a:ln>
            <a:noFill/>
          </a:ln>
        </p:spPr>
      </p:pic>
      <p:sp>
        <p:nvSpPr>
          <p:cNvPr id="293" name="Shape 293"/>
          <p:cNvSpPr txBox="1"/>
          <p:nvPr/>
        </p:nvSpPr>
        <p:spPr>
          <a:xfrm rot="-5400196">
            <a:off x="-1674304" y="1847477"/>
            <a:ext cx="5253900" cy="83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7200">
                <a:solidFill>
                  <a:srgbClr val="FFFFFF"/>
                </a:solidFill>
              </a:rPr>
              <a:t>C</a:t>
            </a:r>
            <a:r>
              <a:rPr lang="en" sz="1800">
                <a:solidFill>
                  <a:srgbClr val="FFFFFF"/>
                </a:solidFill>
              </a:rPr>
              <a:t>IVICS </a:t>
            </a:r>
            <a:r>
              <a:rPr lang="en" sz="7200">
                <a:solidFill>
                  <a:srgbClr val="FFFFFF"/>
                </a:solidFill>
              </a:rPr>
              <a:t>A</a:t>
            </a:r>
            <a:r>
              <a:rPr lang="en" sz="1800">
                <a:solidFill>
                  <a:srgbClr val="FFFFFF"/>
                </a:solidFill>
              </a:rPr>
              <a:t>CTION</a:t>
            </a:r>
            <a:r>
              <a:rPr lang="en" sz="7200">
                <a:solidFill>
                  <a:srgbClr val="FFFFFF"/>
                </a:solidFill>
              </a:rPr>
              <a:t>P</a:t>
            </a:r>
            <a:r>
              <a:rPr lang="en" sz="1800">
                <a:solidFill>
                  <a:srgbClr val="FFFFFF"/>
                </a:solidFill>
              </a:rPr>
              <a:t>ROJECT </a:t>
            </a:r>
            <a:endParaRPr sz="1800">
              <a:solidFill>
                <a:srgbClr val="FFFFFF"/>
              </a:solidFill>
            </a:endParaRPr>
          </a:p>
        </p:txBody>
      </p:sp>
      <p:sp>
        <p:nvSpPr>
          <p:cNvPr id="294" name="Shape 294"/>
          <p:cNvSpPr txBox="1"/>
          <p:nvPr/>
        </p:nvSpPr>
        <p:spPr>
          <a:xfrm rot="5400000">
            <a:off x="5633775" y="2373225"/>
            <a:ext cx="4308600" cy="83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7200">
                <a:solidFill>
                  <a:srgbClr val="FFFFFF"/>
                </a:solidFill>
              </a:rPr>
              <a:t>IMPACT</a:t>
            </a:r>
            <a:endParaRPr sz="720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819150" y="870575"/>
            <a:ext cx="7505700" cy="9546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0000"/>
              </a:buClr>
              <a:buSzPts val="4000"/>
              <a:buFont typeface="Calibri"/>
              <a:buNone/>
            </a:pPr>
            <a:r>
              <a:rPr lang="en" sz="10000" u="sng">
                <a:solidFill>
                  <a:srgbClr val="000000"/>
                </a:solidFill>
                <a:latin typeface="Calibri"/>
                <a:ea typeface="Calibri"/>
                <a:cs typeface="Calibri"/>
                <a:sym typeface="Calibri"/>
              </a:rPr>
              <a:t>CAP Q &amp; A</a:t>
            </a:r>
            <a:r>
              <a:rPr lang="en" sz="4000" u="sng">
                <a:solidFill>
                  <a:srgbClr val="000000"/>
                </a:solidFill>
                <a:latin typeface="Calibri"/>
                <a:ea typeface="Calibri"/>
                <a:cs typeface="Calibri"/>
                <a:sym typeface="Calibri"/>
              </a:rPr>
              <a:t/>
            </a:r>
            <a:br>
              <a:rPr lang="en" sz="4000" u="sng">
                <a:solidFill>
                  <a:srgbClr val="000000"/>
                </a:solidFill>
                <a:latin typeface="Calibri"/>
                <a:ea typeface="Calibri"/>
                <a:cs typeface="Calibri"/>
                <a:sym typeface="Calibri"/>
              </a:rPr>
            </a:br>
            <a:endParaRPr/>
          </a:p>
        </p:txBody>
      </p:sp>
      <p:sp>
        <p:nvSpPr>
          <p:cNvPr id="300" name="Shape 30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0000"/>
              </a:buClr>
              <a:buSzPts val="4000"/>
              <a:buFont typeface="Calibri"/>
              <a:buNone/>
            </a:pPr>
            <a:endParaRPr sz="1200">
              <a:solidFill>
                <a:srgbClr val="000000"/>
              </a:solidFill>
            </a:endParaRPr>
          </a:p>
          <a:p>
            <a:pPr marL="0" lvl="0" indent="0" algn="ctr" rtl="0">
              <a:lnSpc>
                <a:spcPct val="90000"/>
              </a:lnSpc>
              <a:spcBef>
                <a:spcPts val="0"/>
              </a:spcBef>
              <a:spcAft>
                <a:spcPts val="0"/>
              </a:spcAft>
              <a:buClr>
                <a:srgbClr val="000000"/>
              </a:buClr>
              <a:buSzPts val="4000"/>
              <a:buFont typeface="Calibri"/>
              <a:buNone/>
            </a:pPr>
            <a:endParaRPr sz="1200">
              <a:solidFill>
                <a:srgbClr val="000000"/>
              </a:solidFill>
            </a:endParaRPr>
          </a:p>
          <a:p>
            <a:pPr marL="0" lvl="0" indent="0" algn="ctr" rtl="0">
              <a:lnSpc>
                <a:spcPct val="90000"/>
              </a:lnSpc>
              <a:spcBef>
                <a:spcPts val="0"/>
              </a:spcBef>
              <a:spcAft>
                <a:spcPts val="0"/>
              </a:spcAft>
              <a:buClr>
                <a:srgbClr val="000000"/>
              </a:buClr>
              <a:buSzPts val="4000"/>
              <a:buFont typeface="Calibri"/>
              <a:buNone/>
            </a:pPr>
            <a:endParaRPr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299"/>
                                        </p:tgtEl>
                                        <p:attrNameLst>
                                          <p:attrName>ppt_y</p:attrName>
                                        </p:attrNameLst>
                                      </p:cBhvr>
                                      <p:tavLst>
                                        <p:tav tm="0">
                                          <p:val>
                                            <p:strVal val="#ppt_y"/>
                                          </p:val>
                                        </p:tav>
                                        <p:tav tm="100000">
                                          <p:val>
                                            <p:strVal val="#ppt_y-1"/>
                                          </p:val>
                                        </p:tav>
                                      </p:tavLst>
                                    </p:anim>
                                    <p:set>
                                      <p:cBhvr>
                                        <p:cTn id="7" dur="1" fill="hold">
                                          <p:stCondLst>
                                            <p:cond delay="1000"/>
                                          </p:stCondLst>
                                        </p:cTn>
                                        <p:tgtEl>
                                          <p:spTgt spid="2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819150" y="346750"/>
            <a:ext cx="7505700" cy="409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t>           Thank you!</a:t>
            </a:r>
            <a:endParaRPr sz="6000"/>
          </a:p>
          <a:p>
            <a:pPr marL="0" lvl="0" indent="0" algn="l">
              <a:spcBef>
                <a:spcPts val="1600"/>
              </a:spcBef>
              <a:spcAft>
                <a:spcPts val="1600"/>
              </a:spcAft>
              <a:buNone/>
            </a:pPr>
            <a:r>
              <a:rPr lang="en" sz="6000"/>
              <a:t> </a:t>
            </a:r>
            <a:endParaRPr sz="1200" baseline="30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278300" y="1279725"/>
            <a:ext cx="4688100" cy="3672600"/>
          </a:xfrm>
          <a:prstGeom prst="rect">
            <a:avLst/>
          </a:prstGeom>
        </p:spPr>
        <p:txBody>
          <a:bodyPr spcFirstLastPara="1" wrap="square" lIns="91425" tIns="91425" rIns="91425" bIns="91425" anchor="t" anchorCtr="0">
            <a:noAutofit/>
          </a:bodyPr>
          <a:lstStyle/>
          <a:p>
            <a:pPr marL="457200" lvl="0" indent="-419100" rtl="0">
              <a:spcBef>
                <a:spcPts val="0"/>
              </a:spcBef>
              <a:spcAft>
                <a:spcPts val="0"/>
              </a:spcAft>
              <a:buSzPts val="3000"/>
              <a:buFont typeface="Fjalla One"/>
              <a:buChar char="●"/>
            </a:pPr>
            <a:r>
              <a:rPr lang="en" sz="3000" dirty="0">
                <a:latin typeface="Fjalla One"/>
                <a:ea typeface="Fjalla One"/>
                <a:cs typeface="Fjalla One"/>
                <a:sym typeface="Fjalla One"/>
              </a:rPr>
              <a:t>We researched prices for handicap accessible swings on a website called Blugrassplaygrounds.com</a:t>
            </a:r>
            <a:endParaRPr sz="3000" dirty="0">
              <a:latin typeface="Fjalla One"/>
              <a:ea typeface="Fjalla One"/>
              <a:cs typeface="Fjalla One"/>
              <a:sym typeface="Fjalla One"/>
            </a:endParaRPr>
          </a:p>
          <a:p>
            <a:pPr marL="457200" lvl="0" indent="-419100" rtl="0">
              <a:spcBef>
                <a:spcPts val="0"/>
              </a:spcBef>
              <a:spcAft>
                <a:spcPts val="0"/>
              </a:spcAft>
              <a:buSzPts val="3000"/>
              <a:buFont typeface="Fjalla One"/>
              <a:buChar char="●"/>
            </a:pPr>
            <a:r>
              <a:rPr lang="en" sz="3000" dirty="0">
                <a:latin typeface="Fjalla One"/>
                <a:ea typeface="Fjalla One"/>
                <a:cs typeface="Fjalla One"/>
                <a:sym typeface="Fjalla One"/>
              </a:rPr>
              <a:t>In general the cost for the swing without the wheelchair in it is $426.</a:t>
            </a:r>
            <a:endParaRPr sz="3000" dirty="0">
              <a:latin typeface="Fjalla One"/>
              <a:ea typeface="Fjalla One"/>
              <a:cs typeface="Fjalla One"/>
              <a:sym typeface="Fjalla One"/>
            </a:endParaRPr>
          </a:p>
          <a:p>
            <a:pPr marL="0" lvl="0" indent="0">
              <a:spcBef>
                <a:spcPts val="1600"/>
              </a:spcBef>
              <a:spcAft>
                <a:spcPts val="1600"/>
              </a:spcAft>
              <a:buNone/>
            </a:pPr>
            <a:endParaRPr sz="2400" dirty="0"/>
          </a:p>
        </p:txBody>
      </p:sp>
      <p:sp>
        <p:nvSpPr>
          <p:cNvPr id="144" name="Shape 144"/>
          <p:cNvSpPr txBox="1"/>
          <p:nvPr/>
        </p:nvSpPr>
        <p:spPr>
          <a:xfrm>
            <a:off x="192800" y="311025"/>
            <a:ext cx="4688100" cy="9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u="sng">
                <a:latin typeface="Fjalla One"/>
                <a:ea typeface="Fjalla One"/>
                <a:cs typeface="Fjalla One"/>
                <a:sym typeface="Fjalla One"/>
              </a:rPr>
              <a:t>Cost of Swing Without a Wheelchair</a:t>
            </a:r>
            <a:endParaRPr sz="2800" b="1" u="sng"/>
          </a:p>
        </p:txBody>
      </p:sp>
      <p:pic>
        <p:nvPicPr>
          <p:cNvPr id="145" name="Shape 145"/>
          <p:cNvPicPr preferRelativeResize="0"/>
          <p:nvPr/>
        </p:nvPicPr>
        <p:blipFill>
          <a:blip r:embed="rId3">
            <a:alphaModFix/>
          </a:blip>
          <a:stretch>
            <a:fillRect/>
          </a:stretch>
        </p:blipFill>
        <p:spPr>
          <a:xfrm>
            <a:off x="4966300" y="464188"/>
            <a:ext cx="3298275" cy="42151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284925" y="1298200"/>
            <a:ext cx="4687500" cy="4167000"/>
          </a:xfrm>
          <a:prstGeom prst="rect">
            <a:avLst/>
          </a:prstGeom>
        </p:spPr>
        <p:txBody>
          <a:bodyPr spcFirstLastPara="1" wrap="square" lIns="91425" tIns="91425" rIns="91425" bIns="91425" anchor="t" anchorCtr="0">
            <a:noAutofit/>
          </a:bodyPr>
          <a:lstStyle/>
          <a:p>
            <a:pPr marL="457200" lvl="0" indent="-406400" rtl="0">
              <a:spcBef>
                <a:spcPts val="0"/>
              </a:spcBef>
              <a:spcAft>
                <a:spcPts val="0"/>
              </a:spcAft>
              <a:buSzPts val="2800"/>
              <a:buFont typeface="Fjalla One"/>
              <a:buChar char="●"/>
            </a:pPr>
            <a:r>
              <a:rPr lang="en" sz="3000" dirty="0">
                <a:latin typeface="Fjalla One"/>
                <a:ea typeface="Fjalla One"/>
                <a:cs typeface="Fjalla One"/>
                <a:sym typeface="Fjalla One"/>
              </a:rPr>
              <a:t>We also researched prices for handicap accessible </a:t>
            </a:r>
            <a:r>
              <a:rPr lang="en" sz="3000" dirty="0" smtClean="0">
                <a:latin typeface="Fjalla One"/>
                <a:ea typeface="Fjalla One"/>
                <a:cs typeface="Fjalla One"/>
                <a:sym typeface="Fjalla One"/>
              </a:rPr>
              <a:t>swings.</a:t>
            </a:r>
            <a:endParaRPr sz="3000" dirty="0">
              <a:latin typeface="Fjalla One"/>
              <a:ea typeface="Fjalla One"/>
              <a:cs typeface="Fjalla One"/>
              <a:sym typeface="Fjalla One"/>
            </a:endParaRPr>
          </a:p>
          <a:p>
            <a:pPr marL="457200" lvl="0" indent="-406400" rtl="0">
              <a:spcBef>
                <a:spcPts val="0"/>
              </a:spcBef>
              <a:spcAft>
                <a:spcPts val="0"/>
              </a:spcAft>
              <a:buSzPts val="2800"/>
              <a:buFont typeface="Fjalla One"/>
              <a:buChar char="●"/>
            </a:pPr>
            <a:r>
              <a:rPr lang="en" sz="3000" dirty="0">
                <a:latin typeface="Fjalla One"/>
                <a:ea typeface="Fjalla One"/>
                <a:cs typeface="Fjalla One"/>
                <a:sym typeface="Fjalla One"/>
              </a:rPr>
              <a:t>In general the cost for the swing with the wheelchair in it is $4,511.00</a:t>
            </a:r>
            <a:endParaRPr sz="3000" dirty="0">
              <a:latin typeface="Fjalla One"/>
              <a:ea typeface="Fjalla One"/>
              <a:cs typeface="Fjalla One"/>
              <a:sym typeface="Fjalla One"/>
            </a:endParaRPr>
          </a:p>
        </p:txBody>
      </p:sp>
      <p:pic>
        <p:nvPicPr>
          <p:cNvPr id="151" name="Shape 151"/>
          <p:cNvPicPr preferRelativeResize="0"/>
          <p:nvPr/>
        </p:nvPicPr>
        <p:blipFill>
          <a:blip r:embed="rId3">
            <a:alphaModFix/>
          </a:blip>
          <a:stretch>
            <a:fillRect/>
          </a:stretch>
        </p:blipFill>
        <p:spPr>
          <a:xfrm>
            <a:off x="5018650" y="326675"/>
            <a:ext cx="3283250" cy="4490150"/>
          </a:xfrm>
          <a:prstGeom prst="rect">
            <a:avLst/>
          </a:prstGeom>
          <a:noFill/>
          <a:ln>
            <a:noFill/>
          </a:ln>
        </p:spPr>
      </p:pic>
      <p:sp>
        <p:nvSpPr>
          <p:cNvPr id="152" name="Shape 152"/>
          <p:cNvSpPr txBox="1"/>
          <p:nvPr/>
        </p:nvSpPr>
        <p:spPr>
          <a:xfrm>
            <a:off x="284925" y="364525"/>
            <a:ext cx="4733700" cy="997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800" b="1" u="sng">
                <a:latin typeface="Fjalla One"/>
                <a:ea typeface="Fjalla One"/>
                <a:cs typeface="Fjalla One"/>
                <a:sym typeface="Fjalla One"/>
              </a:rPr>
              <a:t>Cost of a New Swing for a Wheelchair</a:t>
            </a:r>
            <a:endParaRPr sz="2800" b="1" u="sng">
              <a:latin typeface="Fjalla One"/>
              <a:ea typeface="Fjalla One"/>
              <a:cs typeface="Fjalla One"/>
              <a:sym typeface="Fjalla On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05850" y="198425"/>
            <a:ext cx="51651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u="sng">
                <a:solidFill>
                  <a:srgbClr val="000000"/>
                </a:solidFill>
                <a:latin typeface="Fjalla One"/>
                <a:ea typeface="Fjalla One"/>
                <a:cs typeface="Fjalla One"/>
                <a:sym typeface="Fjalla One"/>
              </a:rPr>
              <a:t>Cost of a New Ramp</a:t>
            </a:r>
            <a:endParaRPr u="sng">
              <a:solidFill>
                <a:srgbClr val="000000"/>
              </a:solidFill>
              <a:latin typeface="Fjalla One"/>
              <a:ea typeface="Fjalla One"/>
              <a:cs typeface="Fjalla One"/>
              <a:sym typeface="Fjalla One"/>
            </a:endParaRPr>
          </a:p>
        </p:txBody>
      </p:sp>
      <p:sp>
        <p:nvSpPr>
          <p:cNvPr id="158" name="Shape 158"/>
          <p:cNvSpPr txBox="1">
            <a:spLocks noGrp="1"/>
          </p:cNvSpPr>
          <p:nvPr>
            <p:ph type="body" idx="1"/>
          </p:nvPr>
        </p:nvSpPr>
        <p:spPr>
          <a:xfrm>
            <a:off x="249075" y="801950"/>
            <a:ext cx="5268600" cy="4341600"/>
          </a:xfrm>
          <a:prstGeom prst="rect">
            <a:avLst/>
          </a:prstGeom>
        </p:spPr>
        <p:txBody>
          <a:bodyPr spcFirstLastPara="1" wrap="square" lIns="91425" tIns="91425" rIns="91425" bIns="91425" anchor="t" anchorCtr="0">
            <a:noAutofit/>
          </a:bodyPr>
          <a:lstStyle/>
          <a:p>
            <a:pPr marL="457200" lvl="0" indent="-387350" rtl="0">
              <a:spcBef>
                <a:spcPts val="0"/>
              </a:spcBef>
              <a:spcAft>
                <a:spcPts val="0"/>
              </a:spcAft>
              <a:buSzPts val="2500"/>
              <a:buChar char="●"/>
            </a:pPr>
            <a:r>
              <a:rPr lang="en" sz="2500">
                <a:latin typeface="Fjalla One"/>
                <a:ea typeface="Fjalla One"/>
                <a:cs typeface="Fjalla One"/>
                <a:sym typeface="Fjalla One"/>
              </a:rPr>
              <a:t>We also researched prices for handicap accessible ramps on a website called:</a:t>
            </a:r>
            <a:endParaRPr sz="2500">
              <a:latin typeface="Fjalla One"/>
              <a:ea typeface="Fjalla One"/>
              <a:cs typeface="Fjalla One"/>
              <a:sym typeface="Fjalla One"/>
            </a:endParaRPr>
          </a:p>
          <a:p>
            <a:pPr marL="0" lvl="0" indent="0" rtl="0">
              <a:spcBef>
                <a:spcPts val="1600"/>
              </a:spcBef>
              <a:spcAft>
                <a:spcPts val="0"/>
              </a:spcAft>
              <a:buNone/>
            </a:pPr>
            <a:endParaRPr sz="2500">
              <a:latin typeface="Fjalla One"/>
              <a:ea typeface="Fjalla One"/>
              <a:cs typeface="Fjalla One"/>
              <a:sym typeface="Fjalla One"/>
            </a:endParaRPr>
          </a:p>
          <a:p>
            <a:pPr marL="0" lvl="0" indent="0" rtl="0">
              <a:spcBef>
                <a:spcPts val="1600"/>
              </a:spcBef>
              <a:spcAft>
                <a:spcPts val="0"/>
              </a:spcAft>
              <a:buNone/>
            </a:pPr>
            <a:endParaRPr sz="2500">
              <a:latin typeface="Fjalla One"/>
              <a:ea typeface="Fjalla One"/>
              <a:cs typeface="Fjalla One"/>
              <a:sym typeface="Fjalla One"/>
            </a:endParaRPr>
          </a:p>
          <a:p>
            <a:pPr marL="457200" lvl="0" indent="-387350" rtl="0">
              <a:spcBef>
                <a:spcPts val="1600"/>
              </a:spcBef>
              <a:spcAft>
                <a:spcPts val="0"/>
              </a:spcAft>
              <a:buSzPts val="2500"/>
              <a:buFont typeface="Fjalla One"/>
              <a:buChar char="●"/>
            </a:pPr>
            <a:r>
              <a:rPr lang="en" sz="2500">
                <a:latin typeface="Fjalla One"/>
                <a:ea typeface="Fjalla One"/>
                <a:cs typeface="Fjalla One"/>
                <a:sym typeface="Fjalla One"/>
              </a:rPr>
              <a:t>In general the cost for the ramp with the wheelchair in it is $1,340.45 </a:t>
            </a:r>
            <a:endParaRPr sz="2500">
              <a:latin typeface="Fjalla One"/>
              <a:ea typeface="Fjalla One"/>
              <a:cs typeface="Fjalla One"/>
              <a:sym typeface="Fjalla One"/>
            </a:endParaRPr>
          </a:p>
          <a:p>
            <a:pPr marL="0" lvl="0" indent="0">
              <a:spcBef>
                <a:spcPts val="1600"/>
              </a:spcBef>
              <a:spcAft>
                <a:spcPts val="0"/>
              </a:spcAft>
              <a:buNone/>
            </a:pPr>
            <a:endParaRPr sz="2600"/>
          </a:p>
          <a:p>
            <a:pPr marL="0" lvl="0" indent="0" rtl="0">
              <a:spcBef>
                <a:spcPts val="1600"/>
              </a:spcBef>
              <a:spcAft>
                <a:spcPts val="0"/>
              </a:spcAft>
              <a:buNone/>
            </a:pPr>
            <a:endParaRPr sz="2600"/>
          </a:p>
          <a:p>
            <a:pPr marL="0" lvl="0" indent="0">
              <a:spcBef>
                <a:spcPts val="1600"/>
              </a:spcBef>
              <a:spcAft>
                <a:spcPts val="1600"/>
              </a:spcAft>
              <a:buNone/>
            </a:pPr>
            <a:endParaRPr/>
          </a:p>
        </p:txBody>
      </p:sp>
      <p:pic>
        <p:nvPicPr>
          <p:cNvPr id="159" name="Shape 159"/>
          <p:cNvPicPr preferRelativeResize="0"/>
          <p:nvPr/>
        </p:nvPicPr>
        <p:blipFill rotWithShape="1">
          <a:blip r:embed="rId3">
            <a:alphaModFix/>
          </a:blip>
          <a:srcRect t="-13361" r="23815" b="43002"/>
          <a:stretch/>
        </p:blipFill>
        <p:spPr>
          <a:xfrm>
            <a:off x="5570950" y="-191125"/>
            <a:ext cx="3398557" cy="5143500"/>
          </a:xfrm>
          <a:prstGeom prst="rect">
            <a:avLst/>
          </a:prstGeom>
          <a:noFill/>
          <a:ln>
            <a:noFill/>
          </a:ln>
        </p:spPr>
      </p:pic>
      <p:pic>
        <p:nvPicPr>
          <p:cNvPr id="160" name="Shape 160" descr="Image result for state of playground logo"/>
          <p:cNvPicPr preferRelativeResize="0"/>
          <p:nvPr/>
        </p:nvPicPr>
        <p:blipFill rotWithShape="1">
          <a:blip r:embed="rId4">
            <a:alphaModFix/>
          </a:blip>
          <a:srcRect l="16069" t="16618" r="14365" b="28278"/>
          <a:stretch/>
        </p:blipFill>
        <p:spPr>
          <a:xfrm>
            <a:off x="1553026" y="2590850"/>
            <a:ext cx="1709800" cy="10665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rot="10800000" flipH="1">
            <a:off x="886375" y="3770750"/>
            <a:ext cx="162300" cy="744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endParaRPr/>
          </a:p>
        </p:txBody>
      </p:sp>
      <p:pic>
        <p:nvPicPr>
          <p:cNvPr id="166" name="Shape 166"/>
          <p:cNvPicPr preferRelativeResize="0"/>
          <p:nvPr/>
        </p:nvPicPr>
        <p:blipFill>
          <a:blip r:embed="rId3">
            <a:alphaModFix/>
          </a:blip>
          <a:stretch>
            <a:fillRect/>
          </a:stretch>
        </p:blipFill>
        <p:spPr>
          <a:xfrm>
            <a:off x="5312025" y="193325"/>
            <a:ext cx="3620401" cy="4756853"/>
          </a:xfrm>
          <a:prstGeom prst="rect">
            <a:avLst/>
          </a:prstGeom>
          <a:noFill/>
          <a:ln>
            <a:noFill/>
          </a:ln>
        </p:spPr>
      </p:pic>
      <p:sp>
        <p:nvSpPr>
          <p:cNvPr id="167" name="Shape 167"/>
          <p:cNvSpPr txBox="1"/>
          <p:nvPr/>
        </p:nvSpPr>
        <p:spPr>
          <a:xfrm>
            <a:off x="299625" y="873900"/>
            <a:ext cx="4506900" cy="4394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000"/>
              <a:t/>
            </a:r>
            <a:br>
              <a:rPr lang="en" sz="2000"/>
            </a:br>
            <a:endParaRPr sz="2000"/>
          </a:p>
        </p:txBody>
      </p:sp>
      <p:sp>
        <p:nvSpPr>
          <p:cNvPr id="168" name="Shape 168"/>
          <p:cNvSpPr txBox="1"/>
          <p:nvPr/>
        </p:nvSpPr>
        <p:spPr>
          <a:xfrm>
            <a:off x="299625" y="2627850"/>
            <a:ext cx="4207200" cy="886500"/>
          </a:xfrm>
          <a:prstGeom prst="rect">
            <a:avLst/>
          </a:prstGeom>
          <a:noFill/>
          <a:ln>
            <a:noFill/>
          </a:ln>
        </p:spPr>
        <p:txBody>
          <a:bodyPr spcFirstLastPara="1" wrap="square" lIns="91425" tIns="91425" rIns="91425" bIns="91425" anchor="t" anchorCtr="0">
            <a:noAutofit/>
          </a:bodyPr>
          <a:lstStyle/>
          <a:p>
            <a:pPr marL="457200" lvl="0" indent="-368300">
              <a:spcBef>
                <a:spcPts val="0"/>
              </a:spcBef>
              <a:spcAft>
                <a:spcPts val="0"/>
              </a:spcAft>
              <a:buSzPts val="2200"/>
              <a:buFont typeface="Bungee Inline"/>
              <a:buChar char="●"/>
            </a:pPr>
            <a:r>
              <a:rPr lang="en" sz="2200" b="1">
                <a:latin typeface="Bungee Inline"/>
                <a:ea typeface="Bungee Inline"/>
                <a:cs typeface="Bungee Inline"/>
                <a:sym typeface="Bungee Inline"/>
              </a:rPr>
              <a:t>WANTING TO MAKE A DIFFERENCE BY CREATING LIFELONG FRIENDSHIPS </a:t>
            </a:r>
            <a:endParaRPr sz="2200" b="1">
              <a:latin typeface="Bungee Inline"/>
              <a:ea typeface="Bungee Inline"/>
              <a:cs typeface="Bungee Inline"/>
              <a:sym typeface="Bungee Inline"/>
            </a:endParaRPr>
          </a:p>
        </p:txBody>
      </p:sp>
      <p:sp>
        <p:nvSpPr>
          <p:cNvPr id="169" name="Shape 169"/>
          <p:cNvSpPr txBox="1"/>
          <p:nvPr/>
        </p:nvSpPr>
        <p:spPr>
          <a:xfrm>
            <a:off x="299625" y="898875"/>
            <a:ext cx="4506900" cy="586800"/>
          </a:xfrm>
          <a:prstGeom prst="rect">
            <a:avLst/>
          </a:prstGeom>
          <a:noFill/>
          <a:ln>
            <a:noFill/>
          </a:ln>
        </p:spPr>
        <p:txBody>
          <a:bodyPr spcFirstLastPara="1" wrap="square" lIns="91425" tIns="91425" rIns="91425" bIns="91425" anchor="t" anchorCtr="0">
            <a:noAutofit/>
          </a:bodyPr>
          <a:lstStyle/>
          <a:p>
            <a:pPr marL="457200" lvl="0" indent="-368300" rtl="0">
              <a:spcBef>
                <a:spcPts val="0"/>
              </a:spcBef>
              <a:spcAft>
                <a:spcPts val="0"/>
              </a:spcAft>
              <a:buSzPts val="2200"/>
              <a:buFont typeface="Bungee Inline"/>
              <a:buChar char="●"/>
            </a:pPr>
            <a:r>
              <a:rPr lang="en" sz="2200" b="1" dirty="0">
                <a:latin typeface="Bungee Inline"/>
                <a:ea typeface="Bungee Inline"/>
                <a:cs typeface="Bungee Inline"/>
                <a:sym typeface="Bungee Inline"/>
              </a:rPr>
              <a:t>O</a:t>
            </a:r>
            <a:r>
              <a:rPr lang="en" sz="2200" b="1" dirty="0" smtClean="0">
                <a:latin typeface="Bungee Inline"/>
                <a:ea typeface="Bungee Inline"/>
                <a:cs typeface="Bungee Inline"/>
                <a:sym typeface="Bungee Inline"/>
              </a:rPr>
              <a:t>NE </a:t>
            </a:r>
            <a:r>
              <a:rPr lang="en" sz="2200" b="1" dirty="0">
                <a:latin typeface="Bungee Inline"/>
                <a:ea typeface="Bungee Inline"/>
                <a:cs typeface="Bungee Inline"/>
                <a:sym typeface="Bungee Inline"/>
              </a:rPr>
              <a:t>PIECE OF PLAYGROUND EQUIPMENT, ONE PLAYGROUND AT A TIME.</a:t>
            </a:r>
            <a:endParaRPr sz="2200" b="1" dirty="0">
              <a:latin typeface="Bungee Inline"/>
              <a:ea typeface="Bungee Inline"/>
              <a:cs typeface="Bungee Inline"/>
              <a:sym typeface="Bungee Inline"/>
            </a:endParaRPr>
          </a:p>
        </p:txBody>
      </p:sp>
      <p:sp>
        <p:nvSpPr>
          <p:cNvPr id="170" name="Shape 170"/>
          <p:cNvSpPr txBox="1"/>
          <p:nvPr/>
        </p:nvSpPr>
        <p:spPr>
          <a:xfrm>
            <a:off x="299625" y="296725"/>
            <a:ext cx="4900800" cy="474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a:blip r:embed="rId3">
            <a:alphaModFix/>
          </a:blip>
          <a:stretch>
            <a:fillRect/>
          </a:stretch>
        </p:blipFill>
        <p:spPr>
          <a:xfrm>
            <a:off x="143950" y="185675"/>
            <a:ext cx="3368750" cy="4772125"/>
          </a:xfrm>
          <a:prstGeom prst="rect">
            <a:avLst/>
          </a:prstGeom>
          <a:noFill/>
          <a:ln>
            <a:noFill/>
          </a:ln>
        </p:spPr>
      </p:pic>
      <p:sp>
        <p:nvSpPr>
          <p:cNvPr id="176" name="Shape 176"/>
          <p:cNvSpPr txBox="1"/>
          <p:nvPr/>
        </p:nvSpPr>
        <p:spPr>
          <a:xfrm>
            <a:off x="3957500" y="1861700"/>
            <a:ext cx="4506900" cy="2234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7" name="Shape 177"/>
          <p:cNvSpPr txBox="1"/>
          <p:nvPr/>
        </p:nvSpPr>
        <p:spPr>
          <a:xfrm>
            <a:off x="3560875" y="327050"/>
            <a:ext cx="5240700" cy="2592300"/>
          </a:xfrm>
          <a:prstGeom prst="rect">
            <a:avLst/>
          </a:prstGeom>
          <a:noFill/>
          <a:ln>
            <a:noFill/>
          </a:ln>
        </p:spPr>
        <p:txBody>
          <a:bodyPr spcFirstLastPara="1" wrap="square" lIns="91425" tIns="91425" rIns="91425" bIns="91425" anchor="t" anchorCtr="0">
            <a:noAutofit/>
          </a:bodyPr>
          <a:lstStyle/>
          <a:p>
            <a:pPr marL="457200" lvl="0" indent="-457200" rtl="0">
              <a:spcBef>
                <a:spcPts val="0"/>
              </a:spcBef>
              <a:spcAft>
                <a:spcPts val="0"/>
              </a:spcAft>
              <a:buSzPts val="3600"/>
              <a:buFont typeface="Fjalla One"/>
              <a:buChar char="●"/>
            </a:pPr>
            <a:r>
              <a:rPr lang="en" sz="3600" dirty="0">
                <a:latin typeface="Fjalla One"/>
                <a:ea typeface="Fjalla One"/>
                <a:cs typeface="Fjalla One"/>
                <a:sym typeface="Fjalla One"/>
              </a:rPr>
              <a:t>Elementary decisions needed to be made at an earlier </a:t>
            </a:r>
            <a:r>
              <a:rPr lang="en" sz="3600" dirty="0" smtClean="0">
                <a:latin typeface="Fjalla One"/>
                <a:ea typeface="Fjalla One"/>
                <a:cs typeface="Fjalla One"/>
                <a:sym typeface="Fjalla One"/>
              </a:rPr>
              <a:t>age.</a:t>
            </a:r>
            <a:endParaRPr sz="3600" dirty="0">
              <a:latin typeface="Fjalla One"/>
              <a:ea typeface="Fjalla One"/>
              <a:cs typeface="Fjalla One"/>
              <a:sym typeface="Fjalla One"/>
            </a:endParaRPr>
          </a:p>
        </p:txBody>
      </p:sp>
      <p:sp>
        <p:nvSpPr>
          <p:cNvPr id="178" name="Shape 178"/>
          <p:cNvSpPr txBox="1"/>
          <p:nvPr/>
        </p:nvSpPr>
        <p:spPr>
          <a:xfrm>
            <a:off x="3614350" y="2196800"/>
            <a:ext cx="5304000" cy="2760900"/>
          </a:xfrm>
          <a:prstGeom prst="rect">
            <a:avLst/>
          </a:prstGeom>
          <a:noFill/>
          <a:ln>
            <a:noFill/>
          </a:ln>
        </p:spPr>
        <p:txBody>
          <a:bodyPr spcFirstLastPara="1" wrap="square" lIns="91425" tIns="91425" rIns="91425" bIns="91425" anchor="t" anchorCtr="0">
            <a:noAutofit/>
          </a:bodyPr>
          <a:lstStyle/>
          <a:p>
            <a:pPr marL="457200" lvl="0" indent="-457200">
              <a:spcBef>
                <a:spcPts val="0"/>
              </a:spcBef>
              <a:spcAft>
                <a:spcPts val="0"/>
              </a:spcAft>
              <a:buSzPts val="3600"/>
              <a:buFont typeface="Fjalla One"/>
              <a:buChar char="●"/>
            </a:pPr>
            <a:r>
              <a:rPr lang="en" sz="3600">
                <a:latin typeface="Fjalla One"/>
                <a:ea typeface="Fjalla One"/>
                <a:cs typeface="Fjalla One"/>
                <a:sym typeface="Fjalla One"/>
              </a:rPr>
              <a:t>I had to make the same decision each day: choose my best friend Mackenzie or hang out with other students?</a:t>
            </a:r>
            <a:endParaRPr sz="3600">
              <a:latin typeface="Fjalla One"/>
              <a:ea typeface="Fjalla One"/>
              <a:cs typeface="Fjalla One"/>
              <a:sym typeface="Fjalla On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a:blip r:embed="rId3">
            <a:alphaModFix/>
          </a:blip>
          <a:stretch>
            <a:fillRect/>
          </a:stretch>
        </p:blipFill>
        <p:spPr>
          <a:xfrm>
            <a:off x="5180650" y="1373275"/>
            <a:ext cx="3733075" cy="3508051"/>
          </a:xfrm>
          <a:prstGeom prst="rect">
            <a:avLst/>
          </a:prstGeom>
          <a:noFill/>
          <a:ln>
            <a:noFill/>
          </a:ln>
        </p:spPr>
      </p:pic>
      <p:sp>
        <p:nvSpPr>
          <p:cNvPr id="184" name="Shape 184"/>
          <p:cNvSpPr txBox="1"/>
          <p:nvPr/>
        </p:nvSpPr>
        <p:spPr>
          <a:xfrm>
            <a:off x="436950" y="424475"/>
            <a:ext cx="8239500" cy="524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400" u="sng">
                <a:latin typeface="Fjalla One"/>
                <a:ea typeface="Fjalla One"/>
                <a:cs typeface="Fjalla One"/>
                <a:sym typeface="Fjalla One"/>
              </a:rPr>
              <a:t>Trust+Partnership=Needs of Our Community Met</a:t>
            </a:r>
            <a:endParaRPr sz="3400" u="sng">
              <a:latin typeface="Fjalla One"/>
              <a:ea typeface="Fjalla One"/>
              <a:cs typeface="Fjalla One"/>
              <a:sym typeface="Fjalla One"/>
            </a:endParaRPr>
          </a:p>
        </p:txBody>
      </p:sp>
      <p:pic>
        <p:nvPicPr>
          <p:cNvPr id="185" name="Shape 185" descr="Image result for handshake"/>
          <p:cNvPicPr preferRelativeResize="0"/>
          <p:nvPr/>
        </p:nvPicPr>
        <p:blipFill>
          <a:blip r:embed="rId4">
            <a:alphaModFix/>
          </a:blip>
          <a:stretch>
            <a:fillRect/>
          </a:stretch>
        </p:blipFill>
        <p:spPr>
          <a:xfrm>
            <a:off x="3758324" y="2207000"/>
            <a:ext cx="1422337" cy="1695450"/>
          </a:xfrm>
          <a:prstGeom prst="rect">
            <a:avLst/>
          </a:prstGeom>
          <a:noFill/>
          <a:ln>
            <a:noFill/>
          </a:ln>
        </p:spPr>
      </p:pic>
      <p:pic>
        <p:nvPicPr>
          <p:cNvPr id="186" name="Shape 186"/>
          <p:cNvPicPr preferRelativeResize="0"/>
          <p:nvPr/>
        </p:nvPicPr>
        <p:blipFill>
          <a:blip r:embed="rId5">
            <a:extLst>
              <a:ext uri="{28A0092B-C50C-407E-A947-70E740481C1C}">
                <a14:useLocalDpi xmlns:a14="http://schemas.microsoft.com/office/drawing/2010/main" val="0"/>
              </a:ext>
            </a:extLst>
          </a:blip>
          <a:stretch>
            <a:fillRect/>
          </a:stretch>
        </p:blipFill>
        <p:spPr>
          <a:xfrm>
            <a:off x="325371" y="1373275"/>
            <a:ext cx="3032083" cy="35080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99475" y="499575"/>
            <a:ext cx="4203000" cy="4509900"/>
          </a:xfrm>
          <a:prstGeom prst="rect">
            <a:avLst/>
          </a:prstGeom>
        </p:spPr>
        <p:txBody>
          <a:bodyPr spcFirstLastPara="1" wrap="square" lIns="91425" tIns="91425" rIns="91425" bIns="91425" anchor="t" anchorCtr="0">
            <a:noAutofit/>
          </a:bodyPr>
          <a:lstStyle/>
          <a:p>
            <a:pPr marL="457200" lvl="0" indent="-387350" rtl="0">
              <a:spcBef>
                <a:spcPts val="0"/>
              </a:spcBef>
              <a:spcAft>
                <a:spcPts val="0"/>
              </a:spcAft>
              <a:buClr>
                <a:srgbClr val="000000"/>
              </a:buClr>
              <a:buSzPts val="2500"/>
              <a:buFont typeface="Fjalla One"/>
              <a:buChar char="●"/>
            </a:pPr>
            <a:r>
              <a:rPr lang="en" sz="2500" b="1">
                <a:solidFill>
                  <a:srgbClr val="000000"/>
                </a:solidFill>
                <a:latin typeface="Fjalla One"/>
                <a:ea typeface="Fjalla One"/>
                <a:cs typeface="Fjalla One"/>
                <a:sym typeface="Fjalla One"/>
              </a:rPr>
              <a:t>Why are we here?</a:t>
            </a:r>
            <a:endParaRPr sz="2500" b="1">
              <a:solidFill>
                <a:srgbClr val="000000"/>
              </a:solidFill>
              <a:latin typeface="Fjalla One"/>
              <a:ea typeface="Fjalla One"/>
              <a:cs typeface="Fjalla One"/>
              <a:sym typeface="Fjalla One"/>
            </a:endParaRPr>
          </a:p>
          <a:p>
            <a:pPr marL="0" lvl="0" indent="0" rtl="0">
              <a:spcBef>
                <a:spcPts val="0"/>
              </a:spcBef>
              <a:spcAft>
                <a:spcPts val="0"/>
              </a:spcAft>
              <a:buNone/>
            </a:pPr>
            <a:endParaRPr sz="2500" b="1">
              <a:solidFill>
                <a:srgbClr val="000000"/>
              </a:solidFill>
              <a:latin typeface="Fjalla One"/>
              <a:ea typeface="Fjalla One"/>
              <a:cs typeface="Fjalla One"/>
              <a:sym typeface="Fjalla One"/>
            </a:endParaRPr>
          </a:p>
          <a:p>
            <a:pPr marL="457200" lvl="0" indent="-387350" rtl="0">
              <a:spcBef>
                <a:spcPts val="0"/>
              </a:spcBef>
              <a:spcAft>
                <a:spcPts val="0"/>
              </a:spcAft>
              <a:buClr>
                <a:srgbClr val="000000"/>
              </a:buClr>
              <a:buSzPts val="2500"/>
              <a:buFont typeface="Fjalla One"/>
              <a:buChar char="●"/>
            </a:pPr>
            <a:r>
              <a:rPr lang="en" sz="2500" b="1">
                <a:solidFill>
                  <a:srgbClr val="000000"/>
                </a:solidFill>
                <a:latin typeface="Fjalla One"/>
                <a:ea typeface="Fjalla One"/>
                <a:cs typeface="Fjalla One"/>
                <a:sym typeface="Fjalla One"/>
              </a:rPr>
              <a:t>What are we looking to accomplish?</a:t>
            </a:r>
            <a:endParaRPr sz="2500" b="1">
              <a:solidFill>
                <a:srgbClr val="000000"/>
              </a:solidFill>
              <a:latin typeface="Fjalla One"/>
              <a:ea typeface="Fjalla One"/>
              <a:cs typeface="Fjalla One"/>
              <a:sym typeface="Fjalla One"/>
            </a:endParaRPr>
          </a:p>
          <a:p>
            <a:pPr marL="0" lvl="0" indent="0" rtl="0">
              <a:spcBef>
                <a:spcPts val="0"/>
              </a:spcBef>
              <a:spcAft>
                <a:spcPts val="0"/>
              </a:spcAft>
              <a:buNone/>
            </a:pPr>
            <a:endParaRPr sz="2500" b="1">
              <a:solidFill>
                <a:srgbClr val="000000"/>
              </a:solidFill>
              <a:latin typeface="Fjalla One"/>
              <a:ea typeface="Fjalla One"/>
              <a:cs typeface="Fjalla One"/>
              <a:sym typeface="Fjalla One"/>
            </a:endParaRPr>
          </a:p>
          <a:p>
            <a:pPr marL="457200" lvl="0" indent="-387350" rtl="0">
              <a:spcBef>
                <a:spcPts val="0"/>
              </a:spcBef>
              <a:spcAft>
                <a:spcPts val="0"/>
              </a:spcAft>
              <a:buClr>
                <a:srgbClr val="000000"/>
              </a:buClr>
              <a:buSzPts val="2500"/>
              <a:buFont typeface="Fjalla One"/>
              <a:buChar char="●"/>
            </a:pPr>
            <a:r>
              <a:rPr lang="en" sz="2500" b="1">
                <a:solidFill>
                  <a:srgbClr val="000000"/>
                </a:solidFill>
                <a:latin typeface="Fjalla One"/>
                <a:ea typeface="Fjalla One"/>
                <a:cs typeface="Fjalla One"/>
                <a:sym typeface="Fjalla One"/>
              </a:rPr>
              <a:t>What type of partnerships are we looking for from you, the leaders of our local governments and our school board</a:t>
            </a:r>
            <a:endParaRPr sz="2500" b="1">
              <a:solidFill>
                <a:srgbClr val="000000"/>
              </a:solidFill>
              <a:latin typeface="Fjalla One"/>
              <a:ea typeface="Fjalla One"/>
              <a:cs typeface="Fjalla One"/>
              <a:sym typeface="Fjalla One"/>
            </a:endParaRPr>
          </a:p>
          <a:p>
            <a:pPr marL="0" lvl="0" indent="0">
              <a:spcBef>
                <a:spcPts val="0"/>
              </a:spcBef>
              <a:spcAft>
                <a:spcPts val="0"/>
              </a:spcAft>
              <a:buNone/>
            </a:pPr>
            <a:endParaRPr sz="2500" b="1">
              <a:solidFill>
                <a:srgbClr val="000000"/>
              </a:solidFill>
              <a:latin typeface="Fjalla One"/>
              <a:ea typeface="Fjalla One"/>
              <a:cs typeface="Fjalla One"/>
              <a:sym typeface="Fjalla One"/>
            </a:endParaRPr>
          </a:p>
          <a:p>
            <a:pPr marL="0" lvl="0" indent="0">
              <a:spcBef>
                <a:spcPts val="0"/>
              </a:spcBef>
              <a:spcAft>
                <a:spcPts val="0"/>
              </a:spcAft>
              <a:buNone/>
            </a:pPr>
            <a:endParaRPr/>
          </a:p>
        </p:txBody>
      </p:sp>
      <p:pic>
        <p:nvPicPr>
          <p:cNvPr id="192" name="Shape 192"/>
          <p:cNvPicPr preferRelativeResize="0"/>
          <p:nvPr/>
        </p:nvPicPr>
        <p:blipFill>
          <a:blip r:embed="rId3">
            <a:alphaModFix/>
          </a:blip>
          <a:stretch>
            <a:fillRect/>
          </a:stretch>
        </p:blipFill>
        <p:spPr>
          <a:xfrm>
            <a:off x="4402600" y="222050"/>
            <a:ext cx="4486401" cy="4687574"/>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1401</Words>
  <Application>Microsoft Office PowerPoint</Application>
  <PresentationFormat>On-screen Show (16:9)</PresentationFormat>
  <Paragraphs>96</Paragraphs>
  <Slides>24</Slides>
  <Notes>24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Bungee Inline</vt:lpstr>
      <vt:lpstr>Nunito</vt:lpstr>
      <vt:lpstr>Fjalla One</vt:lpstr>
      <vt:lpstr>Arial</vt:lpstr>
      <vt:lpstr>Shift</vt:lpstr>
      <vt:lpstr>One Small Swing or Ramp, One Giant Leap For Inclusiveness  </vt:lpstr>
      <vt:lpstr>CAP Issue Introduction  </vt:lpstr>
      <vt:lpstr>PowerPoint Presentation</vt:lpstr>
      <vt:lpstr>PowerPoint Presentation</vt:lpstr>
      <vt:lpstr>Cost of a New Ramp</vt:lpstr>
      <vt:lpstr>PowerPoint Presentation</vt:lpstr>
      <vt:lpstr>PowerPoint Presentation</vt:lpstr>
      <vt:lpstr>PowerPoint Presentation</vt:lpstr>
      <vt:lpstr>Why are we here?  What are we looking to accomplish?  What type of partnerships are we looking for from you, the leaders of our local governments and our school board  </vt:lpstr>
      <vt:lpstr> CAP Supporters of Our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 PSA Video   </vt:lpstr>
      <vt:lpstr>PowerPoint Presentation</vt:lpstr>
      <vt:lpstr>PowerPoint Presentation</vt:lpstr>
      <vt:lpstr>       CAP IMPACT  Right now, OCPS has 125 elementary schools  We would like to see OCPS place inclusive playground equipment in some (if not all) of their OCPS elementary schools.  </vt:lpstr>
      <vt:lpstr>PowerPoint Presentation</vt:lpstr>
      <vt:lpstr>CAP Q &amp; 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Small Swing or Ramp, One Giant Leap For Inclusiveness</dc:title>
  <dc:creator>Johnson, Tony A.</dc:creator>
  <cp:lastModifiedBy>Kelvin Curry</cp:lastModifiedBy>
  <cp:revision>12</cp:revision>
  <dcterms:modified xsi:type="dcterms:W3CDTF">2018-05-08T13:56:31Z</dcterms:modified>
</cp:coreProperties>
</file>